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4"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1154"/>
    <a:srgbClr val="D7C1F2"/>
    <a:srgbClr val="A46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28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01571-DB4D-61BD-8A2E-2A1EC347E0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AA610A-1A9A-13EC-A27F-95E97F9C3C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DC46E7-81B8-4F28-D8F2-DC87A898EECA}"/>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5" name="Footer Placeholder 4">
            <a:extLst>
              <a:ext uri="{FF2B5EF4-FFF2-40B4-BE49-F238E27FC236}">
                <a16:creationId xmlns:a16="http://schemas.microsoft.com/office/drawing/2014/main" id="{C6A38C5D-A767-73B6-F38E-B8654C31FE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E038C6-C68F-FB37-A8DF-E632FE16F9EA}"/>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71057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D2CFA-8AF7-1A1C-9C7B-F4D3B1E4AA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26C88B-A115-ABBB-F009-05F53D9244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6B4DAB-275B-BC8B-CFAF-E2915E78E36E}"/>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5" name="Footer Placeholder 4">
            <a:extLst>
              <a:ext uri="{FF2B5EF4-FFF2-40B4-BE49-F238E27FC236}">
                <a16:creationId xmlns:a16="http://schemas.microsoft.com/office/drawing/2014/main" id="{C666BB97-603D-4550-A4F1-28DEA03658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BE926-97F4-9C0B-9F00-888C719C1D7A}"/>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3709506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3F1769-D549-9FAF-908E-16C334480D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2714E2-6F0F-145D-DAD7-DC41EDF496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40DC5C-2804-D9A7-2F93-502A6BD77756}"/>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5" name="Footer Placeholder 4">
            <a:extLst>
              <a:ext uri="{FF2B5EF4-FFF2-40B4-BE49-F238E27FC236}">
                <a16:creationId xmlns:a16="http://schemas.microsoft.com/office/drawing/2014/main" id="{9D776348-5133-C32A-861C-279969633A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119D2-4C32-AA8F-635E-C888F00E8110}"/>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314298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A8FD8-E49A-B307-8230-656B4855E1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BD8909-15C5-FC7F-3D74-5D6CAAEC08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B3F210-07E7-494E-CEEE-DF20E0F6E590}"/>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5" name="Footer Placeholder 4">
            <a:extLst>
              <a:ext uri="{FF2B5EF4-FFF2-40B4-BE49-F238E27FC236}">
                <a16:creationId xmlns:a16="http://schemas.microsoft.com/office/drawing/2014/main" id="{09543B54-2532-9052-01F0-B6512C087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93C453-8725-584D-63E8-5930524B9228}"/>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1126141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F8D2B-7638-3E3E-E928-0DC1ECB271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5C79FF-45F6-84CC-8E79-2F95FE4603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C6678B-94D4-F6A1-A1C1-D1D8AA98F47E}"/>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5" name="Footer Placeholder 4">
            <a:extLst>
              <a:ext uri="{FF2B5EF4-FFF2-40B4-BE49-F238E27FC236}">
                <a16:creationId xmlns:a16="http://schemas.microsoft.com/office/drawing/2014/main" id="{DC3A8789-BC0F-273B-9BA3-CB1E6D1673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67A32D-8410-F096-47EE-2B5B5F81BD50}"/>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1343471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F5845-9930-6148-1213-E2FF92C7FD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5A1619-B382-A095-1065-510F956E4C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DBF255-CFCC-C56F-F648-C2BD3F55F1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4597A6-56A3-E7E6-D927-54C4D95AFA64}"/>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6" name="Footer Placeholder 5">
            <a:extLst>
              <a:ext uri="{FF2B5EF4-FFF2-40B4-BE49-F238E27FC236}">
                <a16:creationId xmlns:a16="http://schemas.microsoft.com/office/drawing/2014/main" id="{5B95DF01-CCB8-8B08-57C6-11B4F005B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CCF8E4-2976-9891-CEED-CC83BEFFAADE}"/>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45708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19B38-B41B-41CD-5BBD-81441C7328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ECA867-37DF-029D-73D7-D820F26649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F07105-62A0-E475-70BE-E24A8FCC29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C68A1-27F6-0B8A-0397-496797383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E0424D-7AB6-A4C5-9F76-A0AFC2EDEA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BBB6C2-DB17-8E17-B730-437A451E3946}"/>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8" name="Footer Placeholder 7">
            <a:extLst>
              <a:ext uri="{FF2B5EF4-FFF2-40B4-BE49-F238E27FC236}">
                <a16:creationId xmlns:a16="http://schemas.microsoft.com/office/drawing/2014/main" id="{CF8F96F9-A35C-5D83-C150-B1F648B2E0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2AF11C-997E-5699-CB45-A7FD742AB9DA}"/>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1232692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87C9-546E-8935-0C1B-5B8D5371BC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048C78-C88E-0E0D-CA30-F210E20066B9}"/>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4" name="Footer Placeholder 3">
            <a:extLst>
              <a:ext uri="{FF2B5EF4-FFF2-40B4-BE49-F238E27FC236}">
                <a16:creationId xmlns:a16="http://schemas.microsoft.com/office/drawing/2014/main" id="{99463229-BA35-51E5-75C1-A2A804A2C3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84F40B-A2D6-340E-4C8C-FD3658AB1FE9}"/>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1713263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A26180-7CE9-F3B8-EEA1-CD5710B8F73A}"/>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3" name="Footer Placeholder 2">
            <a:extLst>
              <a:ext uri="{FF2B5EF4-FFF2-40B4-BE49-F238E27FC236}">
                <a16:creationId xmlns:a16="http://schemas.microsoft.com/office/drawing/2014/main" id="{6EFF07C9-A906-C242-6F18-639D7D8A3E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69D54E-9375-4028-14C8-C3FFC8CA57DA}"/>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2934235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E7843-3208-24BC-B063-38183C45A2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FFC39D-FD19-18FC-0B03-B5BA3EA48C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A5B1A0-3D70-213D-2A1D-B80E31C266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F4A5A-B520-6E36-EDA8-3FC09E70CC49}"/>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6" name="Footer Placeholder 5">
            <a:extLst>
              <a:ext uri="{FF2B5EF4-FFF2-40B4-BE49-F238E27FC236}">
                <a16:creationId xmlns:a16="http://schemas.microsoft.com/office/drawing/2014/main" id="{CF44EE38-93CC-D32E-57A7-1FDE4F308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1E6E6D-2E37-7D34-092A-C63F08EED185}"/>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1852040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05933-6C79-39EC-6F84-EEA0DE852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749AE8-DDBF-2CEF-4920-9E6D0C9EE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5F7FAE-93F3-6F6F-33A6-0599442C0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526E3D-CE8D-3E80-7645-3E6433838455}"/>
              </a:ext>
            </a:extLst>
          </p:cNvPr>
          <p:cNvSpPr>
            <a:spLocks noGrp="1"/>
          </p:cNvSpPr>
          <p:nvPr>
            <p:ph type="dt" sz="half" idx="10"/>
          </p:nvPr>
        </p:nvSpPr>
        <p:spPr/>
        <p:txBody>
          <a:bodyPr/>
          <a:lstStyle/>
          <a:p>
            <a:fld id="{00019EEA-9EC2-5C42-B639-8171DF446ADA}" type="datetimeFigureOut">
              <a:rPr lang="en-US" smtClean="0"/>
              <a:t>8/19/26</a:t>
            </a:fld>
            <a:endParaRPr lang="en-US"/>
          </a:p>
        </p:txBody>
      </p:sp>
      <p:sp>
        <p:nvSpPr>
          <p:cNvPr id="6" name="Footer Placeholder 5">
            <a:extLst>
              <a:ext uri="{FF2B5EF4-FFF2-40B4-BE49-F238E27FC236}">
                <a16:creationId xmlns:a16="http://schemas.microsoft.com/office/drawing/2014/main" id="{A733CE8B-FF9F-B94E-32CE-BC697C1FAA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82FEA2-B93C-4791-236E-1AD0D1F0C5BA}"/>
              </a:ext>
            </a:extLst>
          </p:cNvPr>
          <p:cNvSpPr>
            <a:spLocks noGrp="1"/>
          </p:cNvSpPr>
          <p:nvPr>
            <p:ph type="sldNum" sz="quarter" idx="12"/>
          </p:nvPr>
        </p:nvSpPr>
        <p:spPr/>
        <p:txBody>
          <a:bodyPr/>
          <a:lstStyle/>
          <a:p>
            <a:fld id="{21D9E57E-4BE6-F94E-87F1-9906CC002859}" type="slidenum">
              <a:rPr lang="en-US" smtClean="0"/>
              <a:t>‹#›</a:t>
            </a:fld>
            <a:endParaRPr lang="en-US"/>
          </a:p>
        </p:txBody>
      </p:sp>
    </p:spTree>
    <p:extLst>
      <p:ext uri="{BB962C8B-B14F-4D97-AF65-F5344CB8AC3E}">
        <p14:creationId xmlns:p14="http://schemas.microsoft.com/office/powerpoint/2010/main" val="3695022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892467-82BA-D78D-9CA7-E303D1003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32ECD6-08AA-5030-76D8-A910719823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0D7BD1-EF53-A349-0A8B-FDA4A5318C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0019EEA-9EC2-5C42-B639-8171DF446ADA}" type="datetimeFigureOut">
              <a:rPr lang="en-US" smtClean="0"/>
              <a:t>8/19/26</a:t>
            </a:fld>
            <a:endParaRPr lang="en-US"/>
          </a:p>
        </p:txBody>
      </p:sp>
      <p:sp>
        <p:nvSpPr>
          <p:cNvPr id="5" name="Footer Placeholder 4">
            <a:extLst>
              <a:ext uri="{FF2B5EF4-FFF2-40B4-BE49-F238E27FC236}">
                <a16:creationId xmlns:a16="http://schemas.microsoft.com/office/drawing/2014/main" id="{1B8C05B7-D52D-2037-AB2B-28754060B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8D191C-9277-E560-844D-5ABB825FBA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D9E57E-4BE6-F94E-87F1-9906CC002859}" type="slidenum">
              <a:rPr lang="en-US" smtClean="0"/>
              <a:t>‹#›</a:t>
            </a:fld>
            <a:endParaRPr lang="en-US"/>
          </a:p>
        </p:txBody>
      </p:sp>
    </p:spTree>
    <p:extLst>
      <p:ext uri="{BB962C8B-B14F-4D97-AF65-F5344CB8AC3E}">
        <p14:creationId xmlns:p14="http://schemas.microsoft.com/office/powerpoint/2010/main" val="329827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linkedin.com/company/comillas-pe-vc-club/" TargetMode="External"/><Relationship Id="rId2" Type="http://schemas.openxmlformats.org/officeDocument/2006/relationships/hyperlink" Target="mailto:comillaspevcclub@comillas.edu" TargetMode="Externa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www.comillaspevcclub.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60FE1-415D-8406-B55F-1BDC4871E74B}"/>
              </a:ext>
            </a:extLst>
          </p:cNvPr>
          <p:cNvSpPr>
            <a:spLocks noGrp="1"/>
          </p:cNvSpPr>
          <p:nvPr>
            <p:ph type="ctrTitle"/>
          </p:nvPr>
        </p:nvSpPr>
        <p:spPr/>
        <p:txBody>
          <a:bodyPr/>
          <a:lstStyle/>
          <a:p>
            <a:r>
              <a:rPr lang="en-US" dirty="0">
                <a:latin typeface="Garamond" panose="02020404030301010803" pitchFamily="18" charset="0"/>
                <a:cs typeface="Poppins" pitchFamily="2" charset="77"/>
              </a:rPr>
              <a:t>Title</a:t>
            </a:r>
          </a:p>
        </p:txBody>
      </p:sp>
      <p:sp>
        <p:nvSpPr>
          <p:cNvPr id="3" name="Subtitle 2">
            <a:extLst>
              <a:ext uri="{FF2B5EF4-FFF2-40B4-BE49-F238E27FC236}">
                <a16:creationId xmlns:a16="http://schemas.microsoft.com/office/drawing/2014/main" id="{BD40727F-592B-BC04-A25B-5B994CCEA024}"/>
              </a:ext>
            </a:extLst>
          </p:cNvPr>
          <p:cNvSpPr>
            <a:spLocks noGrp="1"/>
          </p:cNvSpPr>
          <p:nvPr>
            <p:ph type="subTitle" idx="1"/>
          </p:nvPr>
        </p:nvSpPr>
        <p:spPr/>
        <p:txBody>
          <a:bodyPr>
            <a:normAutofit/>
          </a:bodyPr>
          <a:lstStyle/>
          <a:p>
            <a:r>
              <a:rPr lang="en-US" sz="2000" dirty="0">
                <a:latin typeface="Segoe UI" panose="020B0502040204020203" pitchFamily="34" charset="0"/>
                <a:cs typeface="Segoe UI" panose="020B0502040204020203" pitchFamily="34" charset="0"/>
              </a:rPr>
              <a:t>Private Equity Deal Report – Deal Analyst Application</a:t>
            </a:r>
          </a:p>
          <a:p>
            <a:r>
              <a:rPr lang="en-US" sz="2000" dirty="0">
                <a:latin typeface="Segoe UI" panose="020B0502040204020203" pitchFamily="34" charset="0"/>
                <a:cs typeface="Segoe UI" panose="020B0502040204020203" pitchFamily="34" charset="0"/>
              </a:rPr>
              <a:t>Name &amp; Surname</a:t>
            </a:r>
          </a:p>
          <a:p>
            <a:endParaRPr lang="en-US" sz="2000" dirty="0">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B6F9BD23-5CEE-6F18-8C78-2AA1F6E571F8}"/>
              </a:ext>
            </a:extLst>
          </p:cNvPr>
          <p:cNvSpPr txBox="1"/>
          <p:nvPr/>
        </p:nvSpPr>
        <p:spPr>
          <a:xfrm>
            <a:off x="276688" y="383957"/>
            <a:ext cx="2707196" cy="584775"/>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Comillas PE&amp;VC Club</a:t>
            </a:r>
          </a:p>
          <a:p>
            <a:pPr algn="l"/>
            <a:r>
              <a:rPr lang="en-US" sz="1600" dirty="0">
                <a:latin typeface="Segoe UI" panose="020B0502040204020203" pitchFamily="34" charset="0"/>
                <a:cs typeface="Segoe UI" panose="020B0502040204020203" pitchFamily="34" charset="0"/>
              </a:rPr>
              <a:t>Date</a:t>
            </a:r>
          </a:p>
        </p:txBody>
      </p:sp>
      <p:pic>
        <p:nvPicPr>
          <p:cNvPr id="6" name="Picture 5">
            <a:extLst>
              <a:ext uri="{FF2B5EF4-FFF2-40B4-BE49-F238E27FC236}">
                <a16:creationId xmlns:a16="http://schemas.microsoft.com/office/drawing/2014/main" id="{28C5A1B6-C9C3-43CA-CB8A-2B15E91DD0A1}"/>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245140" y="130610"/>
            <a:ext cx="838355" cy="838122"/>
          </a:xfrm>
          <a:prstGeom prst="rect">
            <a:avLst/>
          </a:prstGeom>
        </p:spPr>
      </p:pic>
    </p:spTree>
    <p:extLst>
      <p:ext uri="{BB962C8B-B14F-4D97-AF65-F5344CB8AC3E}">
        <p14:creationId xmlns:p14="http://schemas.microsoft.com/office/powerpoint/2010/main" val="3612827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DDE0-93E1-9370-CE9E-F2B306954B9B}"/>
              </a:ext>
            </a:extLst>
          </p:cNvPr>
          <p:cNvSpPr txBox="1"/>
          <p:nvPr/>
        </p:nvSpPr>
        <p:spPr>
          <a:xfrm>
            <a:off x="497397" y="448314"/>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Deal Analysis Guide</a:t>
            </a:r>
          </a:p>
        </p:txBody>
      </p:sp>
      <p:sp>
        <p:nvSpPr>
          <p:cNvPr id="4" name="TextBox 3">
            <a:extLst>
              <a:ext uri="{FF2B5EF4-FFF2-40B4-BE49-F238E27FC236}">
                <a16:creationId xmlns:a16="http://schemas.microsoft.com/office/drawing/2014/main" id="{0B21E903-01CA-6DCA-E2C7-51D2AD52F887}"/>
              </a:ext>
            </a:extLst>
          </p:cNvPr>
          <p:cNvSpPr txBox="1"/>
          <p:nvPr/>
        </p:nvSpPr>
        <p:spPr>
          <a:xfrm>
            <a:off x="497395" y="219829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TASK</a:t>
            </a:r>
          </a:p>
        </p:txBody>
      </p:sp>
      <p:sp>
        <p:nvSpPr>
          <p:cNvPr id="6" name="TextBox 5">
            <a:extLst>
              <a:ext uri="{FF2B5EF4-FFF2-40B4-BE49-F238E27FC236}">
                <a16:creationId xmlns:a16="http://schemas.microsoft.com/office/drawing/2014/main" id="{D3564C21-277E-42AC-96F3-0766807A3DC4}"/>
              </a:ext>
            </a:extLst>
          </p:cNvPr>
          <p:cNvSpPr txBox="1"/>
          <p:nvPr/>
        </p:nvSpPr>
        <p:spPr>
          <a:xfrm>
            <a:off x="497395" y="1492584"/>
            <a:ext cx="10595010" cy="338554"/>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Process is open to </a:t>
            </a:r>
            <a:r>
              <a:rPr lang="en-US" sz="1600" b="1" dirty="0">
                <a:latin typeface="Segoe UI" panose="020B0502040204020203" pitchFamily="34" charset="0"/>
                <a:cs typeface="Segoe UI" panose="020B0502040204020203" pitchFamily="34" charset="0"/>
              </a:rPr>
              <a:t>all</a:t>
            </a:r>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students</a:t>
            </a:r>
            <a:r>
              <a:rPr lang="en-US" sz="1600" dirty="0">
                <a:latin typeface="Segoe UI" panose="020B0502040204020203" pitchFamily="34" charset="0"/>
                <a:cs typeface="Segoe UI" panose="020B0502040204020203" pitchFamily="34" charset="0"/>
              </a:rPr>
              <a:t>, regardless of academic background or prior knowledge in finance. </a:t>
            </a:r>
          </a:p>
        </p:txBody>
      </p:sp>
      <p:sp>
        <p:nvSpPr>
          <p:cNvPr id="9" name="TextBox 8">
            <a:extLst>
              <a:ext uri="{FF2B5EF4-FFF2-40B4-BE49-F238E27FC236}">
                <a16:creationId xmlns:a16="http://schemas.microsoft.com/office/drawing/2014/main" id="{90EB5D51-8E50-B7EC-E251-66995D317B01}"/>
              </a:ext>
            </a:extLst>
          </p:cNvPr>
          <p:cNvSpPr txBox="1"/>
          <p:nvPr/>
        </p:nvSpPr>
        <p:spPr>
          <a:xfrm>
            <a:off x="497395" y="2664921"/>
            <a:ext cx="10595010" cy="35394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latin typeface="Segoe UI" panose="020B0502040204020203" pitchFamily="34" charset="0"/>
                <a:cs typeface="Segoe UI" panose="020B0502040204020203" pitchFamily="34" charset="0"/>
              </a:rPr>
              <a:t>Prepare a Deal Report analyzing a past </a:t>
            </a:r>
            <a:r>
              <a:rPr lang="en-US" sz="1600" b="1" dirty="0">
                <a:latin typeface="Segoe UI" panose="020B0502040204020203" pitchFamily="34" charset="0"/>
                <a:cs typeface="Segoe UI" panose="020B0502040204020203" pitchFamily="34" charset="0"/>
              </a:rPr>
              <a:t>Private</a:t>
            </a:r>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Equity</a:t>
            </a:r>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transaction</a:t>
            </a:r>
            <a:r>
              <a:rPr lang="en-US" sz="1600" dirty="0">
                <a:latin typeface="Segoe UI" panose="020B0502040204020203" pitchFamily="34" charset="0"/>
                <a:cs typeface="Segoe UI" panose="020B0502040204020203" pitchFamily="34" charset="0"/>
              </a:rPr>
              <a:t> (e.g. Dell buyout, Hilton Hotels, Heinz, etc.) by following the structure provided. This template is just a guide – applicants are free to </a:t>
            </a:r>
            <a:r>
              <a:rPr lang="en-US" sz="1600" b="1" dirty="0">
                <a:latin typeface="Segoe UI" panose="020B0502040204020203" pitchFamily="34" charset="0"/>
                <a:cs typeface="Segoe UI" panose="020B0502040204020203" pitchFamily="34" charset="0"/>
              </a:rPr>
              <a:t>adapt the sections and visuals </a:t>
            </a:r>
            <a:r>
              <a:rPr lang="en-US" sz="1600" dirty="0">
                <a:latin typeface="Segoe UI" panose="020B0502040204020203" pitchFamily="34" charset="0"/>
                <a:cs typeface="Segoe UI" panose="020B0502040204020203" pitchFamily="34" charset="0"/>
              </a:rPr>
              <a:t>or even use their own template. </a:t>
            </a:r>
          </a:p>
          <a:p>
            <a:pPr algn="l"/>
            <a:endParaRPr lang="en-US" sz="1600" dirty="0">
              <a:latin typeface="Segoe UI" panose="020B0502040204020203" pitchFamily="34" charset="0"/>
              <a:cs typeface="Segoe UI" panose="020B0502040204020203" pitchFamily="34" charset="0"/>
            </a:endParaRPr>
          </a:p>
          <a:p>
            <a:pPr algn="l"/>
            <a:r>
              <a:rPr lang="en-US" sz="1600" dirty="0">
                <a:latin typeface="Segoe UI" panose="020B0502040204020203" pitchFamily="34" charset="0"/>
                <a:cs typeface="Segoe UI" panose="020B0502040204020203" pitchFamily="34" charset="0"/>
              </a:rPr>
              <a:t>Candidates will NOT be evaluated on technical expertise, but rather on their willingness to work, curiosity, and ability to deliver a clear and thoughtful piece of work. What matters most is your </a:t>
            </a:r>
            <a:r>
              <a:rPr lang="en-US" sz="1600" b="1" dirty="0">
                <a:latin typeface="Segoe UI" panose="020B0502040204020203" pitchFamily="34" charset="0"/>
                <a:cs typeface="Segoe UI" panose="020B0502040204020203" pitchFamily="34" charset="0"/>
              </a:rPr>
              <a:t>commitment</a:t>
            </a:r>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effort</a:t>
            </a:r>
            <a:r>
              <a:rPr lang="en-US" sz="1600" dirty="0">
                <a:latin typeface="Segoe UI" panose="020B0502040204020203" pitchFamily="34" charset="0"/>
                <a:cs typeface="Segoe UI" panose="020B0502040204020203" pitchFamily="34" charset="0"/>
              </a:rPr>
              <a:t>, and </a:t>
            </a:r>
            <a:r>
              <a:rPr lang="en-US" sz="1600" b="1" dirty="0">
                <a:latin typeface="Segoe UI" panose="020B0502040204020203" pitchFamily="34" charset="0"/>
                <a:cs typeface="Segoe UI" panose="020B0502040204020203" pitchFamily="34" charset="0"/>
              </a:rPr>
              <a:t>drive</a:t>
            </a:r>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to</a:t>
            </a:r>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contribute</a:t>
            </a:r>
            <a:r>
              <a:rPr lang="en-US" sz="1600" dirty="0">
                <a:latin typeface="Segoe UI" panose="020B0502040204020203" pitchFamily="34" charset="0"/>
                <a:cs typeface="Segoe UI" panose="020B0502040204020203" pitchFamily="34" charset="0"/>
              </a:rPr>
              <a:t> – not whether you already know everything. </a:t>
            </a:r>
          </a:p>
          <a:p>
            <a:pPr algn="l"/>
            <a:endParaRPr lang="en-US" sz="1600" dirty="0">
              <a:latin typeface="Segoe UI" panose="020B0502040204020203" pitchFamily="34" charset="0"/>
              <a:cs typeface="Segoe UI" panose="020B0502040204020203" pitchFamily="34" charset="0"/>
            </a:endParaRPr>
          </a:p>
          <a:p>
            <a:pPr algn="l"/>
            <a:endParaRPr lang="en-US" sz="1600" dirty="0">
              <a:latin typeface="Segoe UI" panose="020B0502040204020203" pitchFamily="34" charset="0"/>
              <a:cs typeface="Segoe UI" panose="020B0502040204020203" pitchFamily="34" charset="0"/>
            </a:endParaRPr>
          </a:p>
          <a:p>
            <a:pPr algn="l"/>
            <a:endParaRPr lang="en-US" sz="1600" dirty="0">
              <a:latin typeface="Segoe UI" panose="020B0502040204020203" pitchFamily="34" charset="0"/>
              <a:cs typeface="Segoe UI" panose="020B0502040204020203" pitchFamily="34" charset="0"/>
            </a:endParaRPr>
          </a:p>
          <a:p>
            <a:pPr algn="l"/>
            <a:r>
              <a:rPr lang="en-US" sz="1600" dirty="0">
                <a:latin typeface="Segoe UI" panose="020B0502040204020203" pitchFamily="34" charset="0"/>
                <a:cs typeface="Segoe UI" panose="020B0502040204020203" pitchFamily="34" charset="0"/>
              </a:rPr>
              <a:t>For any questions, don’t hesitate to reach out!</a:t>
            </a:r>
          </a:p>
          <a:p>
            <a:pPr algn="l"/>
            <a:endParaRPr lang="en-US" sz="1600" dirty="0">
              <a:latin typeface="Segoe UI" panose="020B0502040204020203" pitchFamily="34" charset="0"/>
              <a:cs typeface="Segoe UI" panose="020B0502040204020203" pitchFamily="34" charset="0"/>
            </a:endParaRPr>
          </a:p>
          <a:p>
            <a:pPr algn="l"/>
            <a:r>
              <a:rPr lang="en-US" sz="1600" dirty="0">
                <a:latin typeface="Segoe UI" panose="020B0502040204020203" pitchFamily="34" charset="0"/>
                <a:cs typeface="Segoe UI" panose="020B0502040204020203" pitchFamily="34" charset="0"/>
              </a:rPr>
              <a:t>Due date: </a:t>
            </a:r>
            <a:r>
              <a:rPr lang="en-US" sz="1600" b="1" dirty="0">
                <a:solidFill>
                  <a:srgbClr val="FF0000"/>
                </a:solidFill>
                <a:latin typeface="Segoe UI" panose="020B0502040204020203" pitchFamily="34" charset="0"/>
                <a:cs typeface="Segoe UI" panose="020B0502040204020203" pitchFamily="34" charset="0"/>
              </a:rPr>
              <a:t>September</a:t>
            </a:r>
            <a:r>
              <a:rPr lang="en-US" sz="1600" dirty="0">
                <a:solidFill>
                  <a:srgbClr val="FF0000"/>
                </a:solidFill>
                <a:latin typeface="Segoe UI" panose="020B0502040204020203" pitchFamily="34" charset="0"/>
                <a:cs typeface="Segoe UI" panose="020B0502040204020203" pitchFamily="34" charset="0"/>
              </a:rPr>
              <a:t> </a:t>
            </a:r>
            <a:r>
              <a:rPr lang="en-US" sz="1600" b="1" dirty="0">
                <a:solidFill>
                  <a:srgbClr val="FF0000"/>
                </a:solidFill>
                <a:latin typeface="Segoe UI" panose="020B0502040204020203" pitchFamily="34" charset="0"/>
                <a:cs typeface="Segoe UI" panose="020B0502040204020203" pitchFamily="34" charset="0"/>
              </a:rPr>
              <a:t>18</a:t>
            </a:r>
            <a:r>
              <a:rPr lang="en-US" sz="1600" b="1" baseline="30000" dirty="0">
                <a:solidFill>
                  <a:srgbClr val="FF0000"/>
                </a:solidFill>
                <a:latin typeface="Segoe UI" panose="020B0502040204020203" pitchFamily="34" charset="0"/>
                <a:cs typeface="Segoe UI" panose="020B0502040204020203" pitchFamily="34" charset="0"/>
              </a:rPr>
              <a:t>th</a:t>
            </a:r>
            <a:r>
              <a:rPr lang="en-US" sz="1600" b="1" dirty="0">
                <a:solidFill>
                  <a:srgbClr val="FF0000"/>
                </a:solidFill>
                <a:latin typeface="Segoe UI" panose="020B0502040204020203" pitchFamily="34" charset="0"/>
                <a:cs typeface="Segoe UI" panose="020B0502040204020203" pitchFamily="34" charset="0"/>
              </a:rPr>
              <a:t>, 2026 (11:59pm)</a:t>
            </a:r>
          </a:p>
          <a:p>
            <a:pPr algn="l"/>
            <a:r>
              <a:rPr lang="en-US" sz="1600" dirty="0">
                <a:latin typeface="Segoe UI" panose="020B0502040204020203" pitchFamily="34" charset="0"/>
                <a:cs typeface="Segoe UI" panose="020B0502040204020203" pitchFamily="34" charset="0"/>
              </a:rPr>
              <a:t>We will inform all applicants about the outcome of their application </a:t>
            </a:r>
            <a:r>
              <a:rPr lang="en-US" sz="1600" dirty="0">
                <a:solidFill>
                  <a:srgbClr val="FF0000"/>
                </a:solidFill>
                <a:latin typeface="Segoe UI" panose="020B0502040204020203" pitchFamily="34" charset="0"/>
                <a:cs typeface="Segoe UI" panose="020B0502040204020203" pitchFamily="34" charset="0"/>
              </a:rPr>
              <a:t>no later than September 20</a:t>
            </a:r>
            <a:r>
              <a:rPr lang="en-US" sz="1600" baseline="30000" dirty="0">
                <a:solidFill>
                  <a:srgbClr val="FF0000"/>
                </a:solidFill>
                <a:latin typeface="Segoe UI" panose="020B0502040204020203" pitchFamily="34" charset="0"/>
                <a:cs typeface="Segoe UI" panose="020B0502040204020203" pitchFamily="34" charset="0"/>
              </a:rPr>
              <a:t>th</a:t>
            </a:r>
            <a:r>
              <a:rPr lang="en-US" sz="1600" dirty="0">
                <a:latin typeface="Segoe UI" panose="020B0502040204020203" pitchFamily="34" charset="0"/>
                <a:cs typeface="Segoe UI" panose="020B0502040204020203" pitchFamily="34" charset="0"/>
              </a:rPr>
              <a:t>.</a:t>
            </a:r>
          </a:p>
        </p:txBody>
      </p:sp>
      <p:pic>
        <p:nvPicPr>
          <p:cNvPr id="11" name="Picture 10">
            <a:extLst>
              <a:ext uri="{FF2B5EF4-FFF2-40B4-BE49-F238E27FC236}">
                <a16:creationId xmlns:a16="http://schemas.microsoft.com/office/drawing/2014/main" id="{5BACAAE0-66D9-91F4-46D0-0A6C79F79BB5}"/>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cxnSp>
        <p:nvCxnSpPr>
          <p:cNvPr id="13" name="Straight Arrow Connector 12">
            <a:extLst>
              <a:ext uri="{FF2B5EF4-FFF2-40B4-BE49-F238E27FC236}">
                <a16:creationId xmlns:a16="http://schemas.microsoft.com/office/drawing/2014/main" id="{9F07E784-37CE-A2B4-3381-49E706243200}"/>
              </a:ext>
            </a:extLst>
          </p:cNvPr>
          <p:cNvCxnSpPr>
            <a:cxnSpLocks/>
          </p:cNvCxnSpPr>
          <p:nvPr/>
        </p:nvCxnSpPr>
        <p:spPr>
          <a:xfrm>
            <a:off x="497396" y="968732"/>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7776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DDE0-93E1-9370-CE9E-F2B306954B9B}"/>
              </a:ext>
            </a:extLst>
          </p:cNvPr>
          <p:cNvSpPr txBox="1"/>
          <p:nvPr/>
        </p:nvSpPr>
        <p:spPr>
          <a:xfrm>
            <a:off x="497397" y="448314"/>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Macro &amp; Industry Outlook</a:t>
            </a:r>
          </a:p>
        </p:txBody>
      </p:sp>
      <p:sp>
        <p:nvSpPr>
          <p:cNvPr id="4" name="TextBox 3">
            <a:extLst>
              <a:ext uri="{FF2B5EF4-FFF2-40B4-BE49-F238E27FC236}">
                <a16:creationId xmlns:a16="http://schemas.microsoft.com/office/drawing/2014/main" id="{0B21E903-01CA-6DCA-E2C7-51D2AD52F887}"/>
              </a:ext>
            </a:extLst>
          </p:cNvPr>
          <p:cNvSpPr txBox="1"/>
          <p:nvPr/>
        </p:nvSpPr>
        <p:spPr>
          <a:xfrm>
            <a:off x="497397"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ECONOMICAL OUTLOOK</a:t>
            </a:r>
          </a:p>
        </p:txBody>
      </p:sp>
      <p:sp>
        <p:nvSpPr>
          <p:cNvPr id="6" name="TextBox 5">
            <a:extLst>
              <a:ext uri="{FF2B5EF4-FFF2-40B4-BE49-F238E27FC236}">
                <a16:creationId xmlns:a16="http://schemas.microsoft.com/office/drawing/2014/main" id="{D3564C21-277E-42AC-96F3-0766807A3DC4}"/>
              </a:ext>
            </a:extLst>
          </p:cNvPr>
          <p:cNvSpPr txBox="1"/>
          <p:nvPr/>
        </p:nvSpPr>
        <p:spPr>
          <a:xfrm>
            <a:off x="497396" y="2320109"/>
            <a:ext cx="4089399" cy="337767"/>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Global/regional economy at the time.</a:t>
            </a:r>
          </a:p>
        </p:txBody>
      </p:sp>
      <p:sp>
        <p:nvSpPr>
          <p:cNvPr id="8" name="TextBox 7">
            <a:extLst>
              <a:ext uri="{FF2B5EF4-FFF2-40B4-BE49-F238E27FC236}">
                <a16:creationId xmlns:a16="http://schemas.microsoft.com/office/drawing/2014/main" id="{3BFB79CB-DEB1-C9F3-723C-F10AD3FFA626}"/>
              </a:ext>
            </a:extLst>
          </p:cNvPr>
          <p:cNvSpPr txBox="1"/>
          <p:nvPr/>
        </p:nvSpPr>
        <p:spPr>
          <a:xfrm>
            <a:off x="6606979" y="1630039"/>
            <a:ext cx="408939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latin typeface="Segoe UI" panose="020B0502040204020203" pitchFamily="34" charset="0"/>
                <a:cs typeface="Segoe UI" panose="020B0502040204020203" pitchFamily="34" charset="0"/>
              </a:rPr>
              <a:t>MARKET RESEARCH</a:t>
            </a:r>
          </a:p>
        </p:txBody>
      </p:sp>
      <p:sp>
        <p:nvSpPr>
          <p:cNvPr id="10" name="TextBox 9">
            <a:extLst>
              <a:ext uri="{FF2B5EF4-FFF2-40B4-BE49-F238E27FC236}">
                <a16:creationId xmlns:a16="http://schemas.microsoft.com/office/drawing/2014/main" id="{F3D65E8F-D106-6D94-7E0F-94126F6E6597}"/>
              </a:ext>
            </a:extLst>
          </p:cNvPr>
          <p:cNvSpPr txBox="1"/>
          <p:nvPr/>
        </p:nvSpPr>
        <p:spPr>
          <a:xfrm>
            <a:off x="6606978" y="2320109"/>
            <a:ext cx="4089399" cy="3377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latin typeface="Segoe UI" panose="020B0502040204020203" pitchFamily="34" charset="0"/>
                <a:cs typeface="Segoe UI" panose="020B0502040204020203" pitchFamily="34" charset="0"/>
              </a:rPr>
              <a:t>Industry size, trends, competitors</a:t>
            </a:r>
          </a:p>
        </p:txBody>
      </p:sp>
      <p:cxnSp>
        <p:nvCxnSpPr>
          <p:cNvPr id="24" name="Straight Arrow Connector 23">
            <a:extLst>
              <a:ext uri="{FF2B5EF4-FFF2-40B4-BE49-F238E27FC236}">
                <a16:creationId xmlns:a16="http://schemas.microsoft.com/office/drawing/2014/main" id="{B1B6BA16-33E7-EC75-CFD0-CF17805ECB47}"/>
              </a:ext>
            </a:extLst>
          </p:cNvPr>
          <p:cNvCxnSpPr>
            <a:cxnSpLocks/>
          </p:cNvCxnSpPr>
          <p:nvPr/>
        </p:nvCxnSpPr>
        <p:spPr>
          <a:xfrm>
            <a:off x="497396" y="968732"/>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4180765B-DC7E-A3ED-D26E-C377FB08CEBE}"/>
              </a:ext>
            </a:extLst>
          </p:cNvPr>
          <p:cNvSpPr/>
          <p:nvPr/>
        </p:nvSpPr>
        <p:spPr>
          <a:xfrm>
            <a:off x="7191244" y="5662305"/>
            <a:ext cx="358111" cy="531889"/>
          </a:xfrm>
          <a:prstGeom prst="rect">
            <a:avLst/>
          </a:prstGeom>
          <a:solidFill>
            <a:srgbClr val="301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cxnSp>
        <p:nvCxnSpPr>
          <p:cNvPr id="7" name="Straight Arrow Connector 6">
            <a:extLst>
              <a:ext uri="{FF2B5EF4-FFF2-40B4-BE49-F238E27FC236}">
                <a16:creationId xmlns:a16="http://schemas.microsoft.com/office/drawing/2014/main" id="{13CA584C-F2E7-2D9F-B1B5-F0EB69A6C731}"/>
              </a:ext>
            </a:extLst>
          </p:cNvPr>
          <p:cNvCxnSpPr>
            <a:cxnSpLocks/>
          </p:cNvCxnSpPr>
          <p:nvPr/>
        </p:nvCxnSpPr>
        <p:spPr>
          <a:xfrm>
            <a:off x="6787197" y="6194194"/>
            <a:ext cx="396067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FA5183E1-60FC-B6C4-20CA-4D8A15D3412D}"/>
              </a:ext>
            </a:extLst>
          </p:cNvPr>
          <p:cNvSpPr/>
          <p:nvPr/>
        </p:nvSpPr>
        <p:spPr>
          <a:xfrm>
            <a:off x="7953402" y="5528341"/>
            <a:ext cx="358111" cy="665853"/>
          </a:xfrm>
          <a:prstGeom prst="rect">
            <a:avLst/>
          </a:prstGeom>
          <a:solidFill>
            <a:srgbClr val="301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16" name="Rectangle 15">
            <a:extLst>
              <a:ext uri="{FF2B5EF4-FFF2-40B4-BE49-F238E27FC236}">
                <a16:creationId xmlns:a16="http://schemas.microsoft.com/office/drawing/2014/main" id="{9FFE21F1-CDF3-8C7E-E472-87111FFF87C4}"/>
              </a:ext>
            </a:extLst>
          </p:cNvPr>
          <p:cNvSpPr/>
          <p:nvPr/>
        </p:nvSpPr>
        <p:spPr>
          <a:xfrm>
            <a:off x="8715560" y="5313405"/>
            <a:ext cx="358111" cy="880789"/>
          </a:xfrm>
          <a:prstGeom prst="rect">
            <a:avLst/>
          </a:prstGeom>
          <a:solidFill>
            <a:srgbClr val="301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92460EB3-4638-8ECD-E303-98DA5A75C9F1}"/>
              </a:ext>
            </a:extLst>
          </p:cNvPr>
          <p:cNvSpPr txBox="1"/>
          <p:nvPr/>
        </p:nvSpPr>
        <p:spPr>
          <a:xfrm>
            <a:off x="6944880" y="6222170"/>
            <a:ext cx="850837"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t-4</a:t>
            </a:r>
          </a:p>
        </p:txBody>
      </p:sp>
      <p:sp>
        <p:nvSpPr>
          <p:cNvPr id="20" name="TextBox 19">
            <a:extLst>
              <a:ext uri="{FF2B5EF4-FFF2-40B4-BE49-F238E27FC236}">
                <a16:creationId xmlns:a16="http://schemas.microsoft.com/office/drawing/2014/main" id="{62066532-3D87-E5CB-73A0-E411BAC25EA8}"/>
              </a:ext>
            </a:extLst>
          </p:cNvPr>
          <p:cNvSpPr txBox="1"/>
          <p:nvPr/>
        </p:nvSpPr>
        <p:spPr>
          <a:xfrm>
            <a:off x="7691293" y="4046236"/>
            <a:ext cx="2390898"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latin typeface="Segoe UI" panose="020B0502040204020203" pitchFamily="34" charset="0"/>
                <a:cs typeface="Segoe UI" panose="020B0502040204020203" pitchFamily="34" charset="0"/>
              </a:rPr>
              <a:t>MARKET SIZE IN $BN</a:t>
            </a:r>
          </a:p>
        </p:txBody>
      </p:sp>
      <p:sp>
        <p:nvSpPr>
          <p:cNvPr id="22" name="Rectangle 21">
            <a:extLst>
              <a:ext uri="{FF2B5EF4-FFF2-40B4-BE49-F238E27FC236}">
                <a16:creationId xmlns:a16="http://schemas.microsoft.com/office/drawing/2014/main" id="{5D0BD554-994E-7AE0-1895-36A1DBC4F32D}"/>
              </a:ext>
            </a:extLst>
          </p:cNvPr>
          <p:cNvSpPr/>
          <p:nvPr/>
        </p:nvSpPr>
        <p:spPr>
          <a:xfrm>
            <a:off x="9477718" y="4882501"/>
            <a:ext cx="358111" cy="1306375"/>
          </a:xfrm>
          <a:prstGeom prst="rect">
            <a:avLst/>
          </a:prstGeom>
          <a:solidFill>
            <a:srgbClr val="301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25" name="Rectangle 24">
            <a:extLst>
              <a:ext uri="{FF2B5EF4-FFF2-40B4-BE49-F238E27FC236}">
                <a16:creationId xmlns:a16="http://schemas.microsoft.com/office/drawing/2014/main" id="{7AFF9604-C8FE-E89D-E282-660A35D33EAB}"/>
              </a:ext>
            </a:extLst>
          </p:cNvPr>
          <p:cNvSpPr/>
          <p:nvPr/>
        </p:nvSpPr>
        <p:spPr>
          <a:xfrm>
            <a:off x="10239876" y="4501272"/>
            <a:ext cx="358111" cy="1698242"/>
          </a:xfrm>
          <a:prstGeom prst="rect">
            <a:avLst/>
          </a:prstGeom>
          <a:solidFill>
            <a:srgbClr val="301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27" name="TextBox 26">
            <a:extLst>
              <a:ext uri="{FF2B5EF4-FFF2-40B4-BE49-F238E27FC236}">
                <a16:creationId xmlns:a16="http://schemas.microsoft.com/office/drawing/2014/main" id="{789E1DEE-055E-6979-795E-DC0263DE27BE}"/>
              </a:ext>
            </a:extLst>
          </p:cNvPr>
          <p:cNvSpPr txBox="1"/>
          <p:nvPr/>
        </p:nvSpPr>
        <p:spPr>
          <a:xfrm>
            <a:off x="7707038" y="6222170"/>
            <a:ext cx="850837"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t-3</a:t>
            </a:r>
          </a:p>
        </p:txBody>
      </p:sp>
      <p:sp>
        <p:nvSpPr>
          <p:cNvPr id="29" name="TextBox 28">
            <a:extLst>
              <a:ext uri="{FF2B5EF4-FFF2-40B4-BE49-F238E27FC236}">
                <a16:creationId xmlns:a16="http://schemas.microsoft.com/office/drawing/2014/main" id="{57F968D6-83F3-B3F8-6CA8-E332052D7098}"/>
              </a:ext>
            </a:extLst>
          </p:cNvPr>
          <p:cNvSpPr txBox="1"/>
          <p:nvPr/>
        </p:nvSpPr>
        <p:spPr>
          <a:xfrm>
            <a:off x="8469196" y="6222170"/>
            <a:ext cx="850837"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t-2</a:t>
            </a:r>
          </a:p>
        </p:txBody>
      </p:sp>
      <p:sp>
        <p:nvSpPr>
          <p:cNvPr id="31" name="TextBox 30">
            <a:extLst>
              <a:ext uri="{FF2B5EF4-FFF2-40B4-BE49-F238E27FC236}">
                <a16:creationId xmlns:a16="http://schemas.microsoft.com/office/drawing/2014/main" id="{46B40D14-2A9F-388F-C15C-BA1B22B8B8BB}"/>
              </a:ext>
            </a:extLst>
          </p:cNvPr>
          <p:cNvSpPr txBox="1"/>
          <p:nvPr/>
        </p:nvSpPr>
        <p:spPr>
          <a:xfrm>
            <a:off x="9231354" y="6222170"/>
            <a:ext cx="850837"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t-1</a:t>
            </a:r>
          </a:p>
        </p:txBody>
      </p:sp>
      <p:sp>
        <p:nvSpPr>
          <p:cNvPr id="33" name="TextBox 32">
            <a:extLst>
              <a:ext uri="{FF2B5EF4-FFF2-40B4-BE49-F238E27FC236}">
                <a16:creationId xmlns:a16="http://schemas.microsoft.com/office/drawing/2014/main" id="{FDE84A2C-2668-23F6-AE80-E2617B5AD3B8}"/>
              </a:ext>
            </a:extLst>
          </p:cNvPr>
          <p:cNvSpPr txBox="1"/>
          <p:nvPr/>
        </p:nvSpPr>
        <p:spPr>
          <a:xfrm>
            <a:off x="9993512" y="6222169"/>
            <a:ext cx="850837"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t</a:t>
            </a:r>
          </a:p>
        </p:txBody>
      </p:sp>
      <p:sp>
        <p:nvSpPr>
          <p:cNvPr id="35" name="TextBox 34">
            <a:extLst>
              <a:ext uri="{FF2B5EF4-FFF2-40B4-BE49-F238E27FC236}">
                <a16:creationId xmlns:a16="http://schemas.microsoft.com/office/drawing/2014/main" id="{041B3F8D-E04D-3AD7-7CB9-94DE11DA2FAE}"/>
              </a:ext>
            </a:extLst>
          </p:cNvPr>
          <p:cNvSpPr txBox="1"/>
          <p:nvPr/>
        </p:nvSpPr>
        <p:spPr>
          <a:xfrm>
            <a:off x="7121881" y="5381799"/>
            <a:ext cx="49683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10</a:t>
            </a:r>
          </a:p>
        </p:txBody>
      </p:sp>
      <p:sp>
        <p:nvSpPr>
          <p:cNvPr id="37" name="TextBox 36">
            <a:extLst>
              <a:ext uri="{FF2B5EF4-FFF2-40B4-BE49-F238E27FC236}">
                <a16:creationId xmlns:a16="http://schemas.microsoft.com/office/drawing/2014/main" id="{A7827180-57AE-2764-384A-6CF732EE4C4D}"/>
              </a:ext>
            </a:extLst>
          </p:cNvPr>
          <p:cNvSpPr txBox="1"/>
          <p:nvPr/>
        </p:nvSpPr>
        <p:spPr>
          <a:xfrm>
            <a:off x="7884039" y="5242254"/>
            <a:ext cx="49683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12</a:t>
            </a:r>
          </a:p>
        </p:txBody>
      </p:sp>
      <p:sp>
        <p:nvSpPr>
          <p:cNvPr id="39" name="TextBox 38">
            <a:extLst>
              <a:ext uri="{FF2B5EF4-FFF2-40B4-BE49-F238E27FC236}">
                <a16:creationId xmlns:a16="http://schemas.microsoft.com/office/drawing/2014/main" id="{DB20BFAC-FB80-A908-9C71-1083543306E3}"/>
              </a:ext>
            </a:extLst>
          </p:cNvPr>
          <p:cNvSpPr txBox="1"/>
          <p:nvPr/>
        </p:nvSpPr>
        <p:spPr>
          <a:xfrm>
            <a:off x="8638325" y="5009667"/>
            <a:ext cx="49683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15</a:t>
            </a:r>
          </a:p>
        </p:txBody>
      </p:sp>
      <p:sp>
        <p:nvSpPr>
          <p:cNvPr id="41" name="TextBox 40">
            <a:extLst>
              <a:ext uri="{FF2B5EF4-FFF2-40B4-BE49-F238E27FC236}">
                <a16:creationId xmlns:a16="http://schemas.microsoft.com/office/drawing/2014/main" id="{EFC4AD27-BE23-98FD-E40D-80F891B8D943}"/>
              </a:ext>
            </a:extLst>
          </p:cNvPr>
          <p:cNvSpPr txBox="1"/>
          <p:nvPr/>
        </p:nvSpPr>
        <p:spPr>
          <a:xfrm>
            <a:off x="9408355" y="4572065"/>
            <a:ext cx="49683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20</a:t>
            </a:r>
          </a:p>
        </p:txBody>
      </p:sp>
      <p:sp>
        <p:nvSpPr>
          <p:cNvPr id="43" name="TextBox 42">
            <a:extLst>
              <a:ext uri="{FF2B5EF4-FFF2-40B4-BE49-F238E27FC236}">
                <a16:creationId xmlns:a16="http://schemas.microsoft.com/office/drawing/2014/main" id="{DD1C5B74-7C8A-4122-F183-BE1FC90CB757}"/>
              </a:ext>
            </a:extLst>
          </p:cNvPr>
          <p:cNvSpPr txBox="1"/>
          <p:nvPr/>
        </p:nvSpPr>
        <p:spPr>
          <a:xfrm>
            <a:off x="10170513" y="4209293"/>
            <a:ext cx="49683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Segoe UI" panose="020B0502040204020203" pitchFamily="34" charset="0"/>
                <a:cs typeface="Segoe UI" panose="020B0502040204020203" pitchFamily="34" charset="0"/>
              </a:rPr>
              <a:t>24</a:t>
            </a:r>
          </a:p>
        </p:txBody>
      </p:sp>
      <p:sp>
        <p:nvSpPr>
          <p:cNvPr id="45" name="TextBox 44">
            <a:extLst>
              <a:ext uri="{FF2B5EF4-FFF2-40B4-BE49-F238E27FC236}">
                <a16:creationId xmlns:a16="http://schemas.microsoft.com/office/drawing/2014/main" id="{DDD3026C-C450-1926-575E-21F71F5401C0}"/>
              </a:ext>
            </a:extLst>
          </p:cNvPr>
          <p:cNvSpPr txBox="1"/>
          <p:nvPr/>
        </p:nvSpPr>
        <p:spPr>
          <a:xfrm>
            <a:off x="6461711" y="4400804"/>
            <a:ext cx="2946644" cy="584775"/>
          </a:xfrm>
          <a:prstGeom prst="rect">
            <a:avLst/>
          </a:prstGeom>
          <a:noFill/>
        </p:spPr>
        <p:txBody>
          <a:bodyPr wrap="square" rtlCol="0">
            <a:spAutoFit/>
          </a:bodyPr>
          <a:lstStyle/>
          <a:p>
            <a:r>
              <a:rPr lang="en-US" sz="1600" i="1" dirty="0">
                <a:solidFill>
                  <a:srgbClr val="FF0000"/>
                </a:solidFill>
                <a:latin typeface="Segoe UI" panose="020B0502040204020203" pitchFamily="34" charset="0"/>
                <a:cs typeface="Segoe UI" panose="020B0502040204020203" pitchFamily="34" charset="0"/>
              </a:rPr>
              <a:t>Suggested chart – replace or adapt as you see fit</a:t>
            </a:r>
          </a:p>
        </p:txBody>
      </p:sp>
      <p:pic>
        <p:nvPicPr>
          <p:cNvPr id="9" name="Picture 8">
            <a:extLst>
              <a:ext uri="{FF2B5EF4-FFF2-40B4-BE49-F238E27FC236}">
                <a16:creationId xmlns:a16="http://schemas.microsoft.com/office/drawing/2014/main" id="{E90B3773-DEA4-DC94-54A9-57148D0A4AFD}"/>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spTree>
    <p:extLst>
      <p:ext uri="{BB962C8B-B14F-4D97-AF65-F5344CB8AC3E}">
        <p14:creationId xmlns:p14="http://schemas.microsoft.com/office/powerpoint/2010/main" val="2672333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DDE0-93E1-9370-CE9E-F2B306954B9B}"/>
              </a:ext>
            </a:extLst>
          </p:cNvPr>
          <p:cNvSpPr txBox="1"/>
          <p:nvPr/>
        </p:nvSpPr>
        <p:spPr>
          <a:xfrm>
            <a:off x="497397" y="448314"/>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Company Overview</a:t>
            </a:r>
          </a:p>
        </p:txBody>
      </p:sp>
      <p:sp>
        <p:nvSpPr>
          <p:cNvPr id="4" name="TextBox 3">
            <a:extLst>
              <a:ext uri="{FF2B5EF4-FFF2-40B4-BE49-F238E27FC236}">
                <a16:creationId xmlns:a16="http://schemas.microsoft.com/office/drawing/2014/main" id="{0B21E903-01CA-6DCA-E2C7-51D2AD52F887}"/>
              </a:ext>
            </a:extLst>
          </p:cNvPr>
          <p:cNvSpPr txBox="1"/>
          <p:nvPr/>
        </p:nvSpPr>
        <p:spPr>
          <a:xfrm>
            <a:off x="497397"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OPERATIONS &amp; BUSINESS MODEL</a:t>
            </a:r>
          </a:p>
        </p:txBody>
      </p:sp>
      <p:sp>
        <p:nvSpPr>
          <p:cNvPr id="6" name="TextBox 5">
            <a:extLst>
              <a:ext uri="{FF2B5EF4-FFF2-40B4-BE49-F238E27FC236}">
                <a16:creationId xmlns:a16="http://schemas.microsoft.com/office/drawing/2014/main" id="{D3564C21-277E-42AC-96F3-0766807A3DC4}"/>
              </a:ext>
            </a:extLst>
          </p:cNvPr>
          <p:cNvSpPr txBox="1"/>
          <p:nvPr/>
        </p:nvSpPr>
        <p:spPr>
          <a:xfrm>
            <a:off x="497396" y="2320109"/>
            <a:ext cx="4089399" cy="337767"/>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Company’s main activities and others</a:t>
            </a:r>
          </a:p>
        </p:txBody>
      </p:sp>
      <p:sp>
        <p:nvSpPr>
          <p:cNvPr id="5" name="TextBox 4">
            <a:extLst>
              <a:ext uri="{FF2B5EF4-FFF2-40B4-BE49-F238E27FC236}">
                <a16:creationId xmlns:a16="http://schemas.microsoft.com/office/drawing/2014/main" id="{230DA5D9-8701-E785-102A-B45456A06CDC}"/>
              </a:ext>
            </a:extLst>
          </p:cNvPr>
          <p:cNvSpPr txBox="1"/>
          <p:nvPr/>
        </p:nvSpPr>
        <p:spPr>
          <a:xfrm>
            <a:off x="6498068"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FINANCIAL PROFILE (PRE-DEAL)</a:t>
            </a:r>
          </a:p>
        </p:txBody>
      </p:sp>
      <p:sp>
        <p:nvSpPr>
          <p:cNvPr id="8" name="TextBox 7">
            <a:extLst>
              <a:ext uri="{FF2B5EF4-FFF2-40B4-BE49-F238E27FC236}">
                <a16:creationId xmlns:a16="http://schemas.microsoft.com/office/drawing/2014/main" id="{9921399E-0383-2B7C-4406-E1C34A9D3D01}"/>
              </a:ext>
            </a:extLst>
          </p:cNvPr>
          <p:cNvSpPr txBox="1"/>
          <p:nvPr/>
        </p:nvSpPr>
        <p:spPr>
          <a:xfrm>
            <a:off x="6498067" y="2320109"/>
            <a:ext cx="4089399" cy="584775"/>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Revenue, EBITDA, margins, debt, etc before the deal</a:t>
            </a:r>
          </a:p>
        </p:txBody>
      </p:sp>
      <p:cxnSp>
        <p:nvCxnSpPr>
          <p:cNvPr id="19" name="Straight Arrow Connector 18">
            <a:extLst>
              <a:ext uri="{FF2B5EF4-FFF2-40B4-BE49-F238E27FC236}">
                <a16:creationId xmlns:a16="http://schemas.microsoft.com/office/drawing/2014/main" id="{E27FE0A9-DE4A-3240-4C45-1681D93FAA39}"/>
              </a:ext>
            </a:extLst>
          </p:cNvPr>
          <p:cNvCxnSpPr>
            <a:cxnSpLocks/>
          </p:cNvCxnSpPr>
          <p:nvPr/>
        </p:nvCxnSpPr>
        <p:spPr>
          <a:xfrm>
            <a:off x="497396" y="968732"/>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EE36D82E-02FF-4AB6-6853-A2A7BB48BC7D}"/>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spTree>
    <p:extLst>
      <p:ext uri="{BB962C8B-B14F-4D97-AF65-F5344CB8AC3E}">
        <p14:creationId xmlns:p14="http://schemas.microsoft.com/office/powerpoint/2010/main" val="1505288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DDE0-93E1-9370-CE9E-F2B306954B9B}"/>
              </a:ext>
            </a:extLst>
          </p:cNvPr>
          <p:cNvSpPr txBox="1"/>
          <p:nvPr/>
        </p:nvSpPr>
        <p:spPr>
          <a:xfrm>
            <a:off x="497397" y="448314"/>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Deal &amp; Transaction Details</a:t>
            </a:r>
          </a:p>
        </p:txBody>
      </p:sp>
      <p:sp>
        <p:nvSpPr>
          <p:cNvPr id="4" name="TextBox 3">
            <a:extLst>
              <a:ext uri="{FF2B5EF4-FFF2-40B4-BE49-F238E27FC236}">
                <a16:creationId xmlns:a16="http://schemas.microsoft.com/office/drawing/2014/main" id="{0B21E903-01CA-6DCA-E2C7-51D2AD52F887}"/>
              </a:ext>
            </a:extLst>
          </p:cNvPr>
          <p:cNvSpPr txBox="1"/>
          <p:nvPr/>
        </p:nvSpPr>
        <p:spPr>
          <a:xfrm>
            <a:off x="497397"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DEAL SNAPSHOT</a:t>
            </a:r>
          </a:p>
        </p:txBody>
      </p:sp>
      <p:sp>
        <p:nvSpPr>
          <p:cNvPr id="6" name="TextBox 5">
            <a:extLst>
              <a:ext uri="{FF2B5EF4-FFF2-40B4-BE49-F238E27FC236}">
                <a16:creationId xmlns:a16="http://schemas.microsoft.com/office/drawing/2014/main" id="{D3564C21-277E-42AC-96F3-0766807A3DC4}"/>
              </a:ext>
            </a:extLst>
          </p:cNvPr>
          <p:cNvSpPr txBox="1"/>
          <p:nvPr/>
        </p:nvSpPr>
        <p:spPr>
          <a:xfrm>
            <a:off x="497396" y="2320109"/>
            <a:ext cx="4089399" cy="338554"/>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Outline of the deal, date, parties involved</a:t>
            </a:r>
          </a:p>
        </p:txBody>
      </p:sp>
      <p:sp>
        <p:nvSpPr>
          <p:cNvPr id="5" name="TextBox 4">
            <a:extLst>
              <a:ext uri="{FF2B5EF4-FFF2-40B4-BE49-F238E27FC236}">
                <a16:creationId xmlns:a16="http://schemas.microsoft.com/office/drawing/2014/main" id="{D6B45909-7792-DB3B-EA9D-1697C3A9FF33}"/>
              </a:ext>
            </a:extLst>
          </p:cNvPr>
          <p:cNvSpPr txBox="1"/>
          <p:nvPr/>
        </p:nvSpPr>
        <p:spPr>
          <a:xfrm>
            <a:off x="6601750"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VALUATION</a:t>
            </a:r>
          </a:p>
        </p:txBody>
      </p:sp>
      <p:sp>
        <p:nvSpPr>
          <p:cNvPr id="8" name="TextBox 7">
            <a:extLst>
              <a:ext uri="{FF2B5EF4-FFF2-40B4-BE49-F238E27FC236}">
                <a16:creationId xmlns:a16="http://schemas.microsoft.com/office/drawing/2014/main" id="{BF01495F-B8DD-EAA7-2A37-2F0E06082423}"/>
              </a:ext>
            </a:extLst>
          </p:cNvPr>
          <p:cNvSpPr txBox="1"/>
          <p:nvPr/>
        </p:nvSpPr>
        <p:spPr>
          <a:xfrm>
            <a:off x="6601749" y="2320109"/>
            <a:ext cx="4089399" cy="337767"/>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Purchase price, EV/EBITDA…</a:t>
            </a:r>
          </a:p>
        </p:txBody>
      </p:sp>
      <p:sp>
        <p:nvSpPr>
          <p:cNvPr id="10" name="TextBox 9">
            <a:extLst>
              <a:ext uri="{FF2B5EF4-FFF2-40B4-BE49-F238E27FC236}">
                <a16:creationId xmlns:a16="http://schemas.microsoft.com/office/drawing/2014/main" id="{E70CED20-8631-17BC-98F1-ACB626406F84}"/>
              </a:ext>
            </a:extLst>
          </p:cNvPr>
          <p:cNvSpPr txBox="1"/>
          <p:nvPr/>
        </p:nvSpPr>
        <p:spPr>
          <a:xfrm>
            <a:off x="497397" y="4256260"/>
            <a:ext cx="4089398" cy="369332"/>
          </a:xfrm>
          <a:prstGeom prst="rect">
            <a:avLst/>
          </a:prstGeom>
          <a:noFill/>
        </p:spPr>
        <p:txBody>
          <a:bodyPr wrap="square" rtlCol="0">
            <a:spAutoFit/>
          </a:bodyPr>
          <a:lstStyle/>
          <a:p>
            <a:r>
              <a:rPr lang="en-US" b="1" dirty="0">
                <a:latin typeface="Segoe UI" panose="020B0502040204020203" pitchFamily="34" charset="0"/>
                <a:cs typeface="Segoe UI" panose="020B0502040204020203" pitchFamily="34" charset="0"/>
              </a:rPr>
              <a:t>FINANCING STRUCTURE</a:t>
            </a:r>
          </a:p>
        </p:txBody>
      </p:sp>
      <p:sp>
        <p:nvSpPr>
          <p:cNvPr id="12" name="TextBox 11">
            <a:extLst>
              <a:ext uri="{FF2B5EF4-FFF2-40B4-BE49-F238E27FC236}">
                <a16:creationId xmlns:a16="http://schemas.microsoft.com/office/drawing/2014/main" id="{17F4B74D-71D1-402F-BD9E-D35EFE99D750}"/>
              </a:ext>
            </a:extLst>
          </p:cNvPr>
          <p:cNvSpPr txBox="1"/>
          <p:nvPr/>
        </p:nvSpPr>
        <p:spPr>
          <a:xfrm>
            <a:off x="497396" y="4946330"/>
            <a:ext cx="4089399" cy="337767"/>
          </a:xfrm>
          <a:prstGeom prst="rect">
            <a:avLst/>
          </a:prstGeom>
          <a:noFill/>
        </p:spPr>
        <p:txBody>
          <a:bodyPr wrap="square" rtlCol="0">
            <a:spAutoFit/>
          </a:bodyPr>
          <a:lstStyle/>
          <a:p>
            <a:r>
              <a:rPr lang="en-US" sz="1600" dirty="0">
                <a:latin typeface="Segoe UI" panose="020B0502040204020203" pitchFamily="34" charset="0"/>
                <a:cs typeface="Segoe UI" panose="020B0502040204020203" pitchFamily="34" charset="0"/>
              </a:rPr>
              <a:t>Debt / equity split, debt tranches</a:t>
            </a:r>
          </a:p>
        </p:txBody>
      </p:sp>
      <p:cxnSp>
        <p:nvCxnSpPr>
          <p:cNvPr id="18" name="Straight Arrow Connector 17">
            <a:extLst>
              <a:ext uri="{FF2B5EF4-FFF2-40B4-BE49-F238E27FC236}">
                <a16:creationId xmlns:a16="http://schemas.microsoft.com/office/drawing/2014/main" id="{59BD89B8-E42C-31CF-32FC-95A51E4FE904}"/>
              </a:ext>
            </a:extLst>
          </p:cNvPr>
          <p:cNvCxnSpPr>
            <a:cxnSpLocks/>
          </p:cNvCxnSpPr>
          <p:nvPr/>
        </p:nvCxnSpPr>
        <p:spPr>
          <a:xfrm>
            <a:off x="497396" y="968732"/>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E2D590F9-F2B1-714C-BB1B-8CF23768E1DF}"/>
              </a:ext>
            </a:extLst>
          </p:cNvPr>
          <p:cNvSpPr/>
          <p:nvPr/>
        </p:nvSpPr>
        <p:spPr>
          <a:xfrm>
            <a:off x="5969863" y="5761559"/>
            <a:ext cx="1601909" cy="587990"/>
          </a:xfrm>
          <a:prstGeom prst="rect">
            <a:avLst/>
          </a:prstGeom>
          <a:solidFill>
            <a:srgbClr val="D7C1F2"/>
          </a:solidFill>
          <a:ln w="28575">
            <a:solidFill>
              <a:srgbClr val="3011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21" name="Rectangle 20">
            <a:extLst>
              <a:ext uri="{FF2B5EF4-FFF2-40B4-BE49-F238E27FC236}">
                <a16:creationId xmlns:a16="http://schemas.microsoft.com/office/drawing/2014/main" id="{ED30E2E8-D2C7-0021-5047-DC9AF8B0C2F5}"/>
              </a:ext>
            </a:extLst>
          </p:cNvPr>
          <p:cNvSpPr/>
          <p:nvPr/>
        </p:nvSpPr>
        <p:spPr>
          <a:xfrm>
            <a:off x="5969863" y="4200125"/>
            <a:ext cx="1601909" cy="1382396"/>
          </a:xfrm>
          <a:prstGeom prst="rect">
            <a:avLst/>
          </a:prstGeom>
          <a:solidFill>
            <a:srgbClr val="D7C1F2"/>
          </a:solidFill>
          <a:ln w="28575">
            <a:solidFill>
              <a:srgbClr val="3011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EF0F3489-6978-ACCC-1D94-B0CF321DC2F7}"/>
              </a:ext>
            </a:extLst>
          </p:cNvPr>
          <p:cNvSpPr txBox="1"/>
          <p:nvPr/>
        </p:nvSpPr>
        <p:spPr>
          <a:xfrm>
            <a:off x="5902663" y="4420569"/>
            <a:ext cx="1736308" cy="584775"/>
          </a:xfrm>
          <a:prstGeom prst="rect">
            <a:avLst/>
          </a:prstGeom>
          <a:noFill/>
        </p:spPr>
        <p:txBody>
          <a:bodyPr wrap="square" rtlCol="0">
            <a:spAutoFit/>
          </a:bodyPr>
          <a:lstStyle/>
          <a:p>
            <a:pPr algn="ctr"/>
            <a:r>
              <a:rPr lang="en-US" sz="1600" b="1" dirty="0">
                <a:latin typeface="Segoe UI" panose="020B0502040204020203" pitchFamily="34" charset="0"/>
                <a:cs typeface="Segoe UI" panose="020B0502040204020203" pitchFamily="34" charset="0"/>
              </a:rPr>
              <a:t>DEBT VALUE</a:t>
            </a:r>
          </a:p>
          <a:p>
            <a:pPr algn="ctr"/>
            <a:r>
              <a:rPr lang="en-US" sz="1600" b="1" dirty="0">
                <a:latin typeface="Segoe UI" panose="020B0502040204020203" pitchFamily="34" charset="0"/>
                <a:cs typeface="Segoe UI" panose="020B0502040204020203" pitchFamily="34" charset="0"/>
              </a:rPr>
              <a:t>$</a:t>
            </a:r>
          </a:p>
        </p:txBody>
      </p:sp>
      <p:sp>
        <p:nvSpPr>
          <p:cNvPr id="25" name="TextBox 24">
            <a:extLst>
              <a:ext uri="{FF2B5EF4-FFF2-40B4-BE49-F238E27FC236}">
                <a16:creationId xmlns:a16="http://schemas.microsoft.com/office/drawing/2014/main" id="{B9E1AC5E-33FE-8093-2F3F-A9E5133C4C6F}"/>
              </a:ext>
            </a:extLst>
          </p:cNvPr>
          <p:cNvSpPr txBox="1"/>
          <p:nvPr/>
        </p:nvSpPr>
        <p:spPr>
          <a:xfrm>
            <a:off x="5902663" y="5770781"/>
            <a:ext cx="1736308" cy="584775"/>
          </a:xfrm>
          <a:prstGeom prst="rect">
            <a:avLst/>
          </a:prstGeom>
          <a:noFill/>
        </p:spPr>
        <p:txBody>
          <a:bodyPr wrap="square" rtlCol="0">
            <a:spAutoFit/>
          </a:bodyPr>
          <a:lstStyle/>
          <a:p>
            <a:pPr algn="ctr"/>
            <a:r>
              <a:rPr lang="en-US" sz="1600" b="1" dirty="0">
                <a:latin typeface="Segoe UI" panose="020B0502040204020203" pitchFamily="34" charset="0"/>
                <a:cs typeface="Segoe UI" panose="020B0502040204020203" pitchFamily="34" charset="0"/>
              </a:rPr>
              <a:t>EQUITY VALUE</a:t>
            </a:r>
          </a:p>
          <a:p>
            <a:pPr algn="ctr"/>
            <a:r>
              <a:rPr lang="en-US" sz="1600" b="1" dirty="0">
                <a:latin typeface="Segoe UI" panose="020B0502040204020203" pitchFamily="34" charset="0"/>
                <a:cs typeface="Segoe UI" panose="020B0502040204020203" pitchFamily="34" charset="0"/>
              </a:rPr>
              <a:t>$</a:t>
            </a:r>
          </a:p>
        </p:txBody>
      </p:sp>
      <p:sp>
        <p:nvSpPr>
          <p:cNvPr id="27" name="TextBox 26">
            <a:extLst>
              <a:ext uri="{FF2B5EF4-FFF2-40B4-BE49-F238E27FC236}">
                <a16:creationId xmlns:a16="http://schemas.microsoft.com/office/drawing/2014/main" id="{C7E2349A-7F4D-8F35-77FD-EB3529678A79}"/>
              </a:ext>
            </a:extLst>
          </p:cNvPr>
          <p:cNvSpPr txBox="1"/>
          <p:nvPr/>
        </p:nvSpPr>
        <p:spPr>
          <a:xfrm>
            <a:off x="5969862" y="6409686"/>
            <a:ext cx="5678003" cy="338554"/>
          </a:xfrm>
          <a:prstGeom prst="rect">
            <a:avLst/>
          </a:prstGeom>
          <a:noFill/>
        </p:spPr>
        <p:txBody>
          <a:bodyPr wrap="square" rtlCol="0">
            <a:spAutoFit/>
          </a:bodyPr>
          <a:lstStyle/>
          <a:p>
            <a:r>
              <a:rPr lang="en-US" sz="1600" i="1" dirty="0">
                <a:solidFill>
                  <a:srgbClr val="FF0000"/>
                </a:solidFill>
                <a:latin typeface="Segoe UI" panose="020B0502040204020203" pitchFamily="34" charset="0"/>
                <a:cs typeface="Segoe UI" panose="020B0502040204020203" pitchFamily="34" charset="0"/>
              </a:rPr>
              <a:t>Suggested charts – replace or adapt as you see fit</a:t>
            </a:r>
          </a:p>
        </p:txBody>
      </p:sp>
      <p:sp>
        <p:nvSpPr>
          <p:cNvPr id="28" name="Block Arc 27">
            <a:extLst>
              <a:ext uri="{FF2B5EF4-FFF2-40B4-BE49-F238E27FC236}">
                <a16:creationId xmlns:a16="http://schemas.microsoft.com/office/drawing/2014/main" id="{62964669-0484-B170-28EC-99E418C26CDC}"/>
              </a:ext>
            </a:extLst>
          </p:cNvPr>
          <p:cNvSpPr/>
          <p:nvPr/>
        </p:nvSpPr>
        <p:spPr>
          <a:xfrm>
            <a:off x="8817023" y="4550151"/>
            <a:ext cx="1601909" cy="1601841"/>
          </a:xfrm>
          <a:prstGeom prst="blockArc">
            <a:avLst>
              <a:gd name="adj1" fmla="val 1334929"/>
              <a:gd name="adj2" fmla="val 16294966"/>
              <a:gd name="adj3" fmla="val 21964"/>
            </a:avLst>
          </a:prstGeom>
          <a:solidFill>
            <a:srgbClr val="301154"/>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Segoe UI" panose="020B0502040204020203" pitchFamily="34" charset="0"/>
              <a:cs typeface="Segoe UI" panose="020B0502040204020203" pitchFamily="34" charset="0"/>
            </a:endParaRPr>
          </a:p>
        </p:txBody>
      </p:sp>
      <p:sp>
        <p:nvSpPr>
          <p:cNvPr id="30" name="Block Arc 29">
            <a:extLst>
              <a:ext uri="{FF2B5EF4-FFF2-40B4-BE49-F238E27FC236}">
                <a16:creationId xmlns:a16="http://schemas.microsoft.com/office/drawing/2014/main" id="{102B1C20-B875-3362-D89E-4034AA91B316}"/>
              </a:ext>
            </a:extLst>
          </p:cNvPr>
          <p:cNvSpPr/>
          <p:nvPr/>
        </p:nvSpPr>
        <p:spPr>
          <a:xfrm>
            <a:off x="8817022" y="4550151"/>
            <a:ext cx="1601909" cy="1601841"/>
          </a:xfrm>
          <a:prstGeom prst="blockArc">
            <a:avLst>
              <a:gd name="adj1" fmla="val 16267742"/>
              <a:gd name="adj2" fmla="val 1323192"/>
              <a:gd name="adj3" fmla="val 21890"/>
            </a:avLst>
          </a:prstGeom>
          <a:solidFill>
            <a:srgbClr val="D7C1F2"/>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Segoe UI" panose="020B0502040204020203" pitchFamily="34" charset="0"/>
              <a:cs typeface="Segoe UI" panose="020B0502040204020203" pitchFamily="34" charset="0"/>
            </a:endParaRPr>
          </a:p>
        </p:txBody>
      </p:sp>
      <p:sp>
        <p:nvSpPr>
          <p:cNvPr id="32" name="TextBox 31">
            <a:extLst>
              <a:ext uri="{FF2B5EF4-FFF2-40B4-BE49-F238E27FC236}">
                <a16:creationId xmlns:a16="http://schemas.microsoft.com/office/drawing/2014/main" id="{5317506B-5CB8-FCA6-5159-D7D8E615778A}"/>
              </a:ext>
            </a:extLst>
          </p:cNvPr>
          <p:cNvSpPr txBox="1"/>
          <p:nvPr/>
        </p:nvSpPr>
        <p:spPr>
          <a:xfrm>
            <a:off x="7953506" y="4758336"/>
            <a:ext cx="863515" cy="830997"/>
          </a:xfrm>
          <a:prstGeom prst="rect">
            <a:avLst/>
          </a:prstGeom>
          <a:noFill/>
        </p:spPr>
        <p:txBody>
          <a:bodyPr wrap="square" rtlCol="0">
            <a:spAutoFit/>
          </a:bodyPr>
          <a:lstStyle/>
          <a:p>
            <a:pPr algn="ctr"/>
            <a:r>
              <a:rPr lang="en-US" sz="1600" b="1" dirty="0">
                <a:latin typeface="Segoe UI" panose="020B0502040204020203" pitchFamily="34" charset="0"/>
                <a:cs typeface="Segoe UI" panose="020B0502040204020203" pitchFamily="34" charset="0"/>
              </a:rPr>
              <a:t>DEBT</a:t>
            </a:r>
          </a:p>
          <a:p>
            <a:pPr algn="ctr"/>
            <a:r>
              <a:rPr lang="en-US" sz="1600" b="1" dirty="0">
                <a:latin typeface="Segoe UI" panose="020B0502040204020203" pitchFamily="34" charset="0"/>
                <a:cs typeface="Segoe UI" panose="020B0502040204020203" pitchFamily="34" charset="0"/>
              </a:rPr>
              <a:t>%</a:t>
            </a:r>
          </a:p>
          <a:p>
            <a:pPr algn="ctr"/>
            <a:r>
              <a:rPr lang="en-US" sz="1600" b="1" dirty="0">
                <a:latin typeface="Segoe UI" panose="020B0502040204020203" pitchFamily="34" charset="0"/>
                <a:cs typeface="Segoe UI" panose="020B0502040204020203" pitchFamily="34" charset="0"/>
              </a:rPr>
              <a:t>$</a:t>
            </a:r>
          </a:p>
        </p:txBody>
      </p:sp>
      <p:sp>
        <p:nvSpPr>
          <p:cNvPr id="34" name="TextBox 33">
            <a:extLst>
              <a:ext uri="{FF2B5EF4-FFF2-40B4-BE49-F238E27FC236}">
                <a16:creationId xmlns:a16="http://schemas.microsoft.com/office/drawing/2014/main" id="{2ED51023-98CF-E6D6-F50B-58572198A3CD}"/>
              </a:ext>
            </a:extLst>
          </p:cNvPr>
          <p:cNvSpPr txBox="1"/>
          <p:nvPr/>
        </p:nvSpPr>
        <p:spPr>
          <a:xfrm>
            <a:off x="10259390" y="4520864"/>
            <a:ext cx="1271572" cy="830997"/>
          </a:xfrm>
          <a:prstGeom prst="rect">
            <a:avLst/>
          </a:prstGeom>
          <a:noFill/>
        </p:spPr>
        <p:txBody>
          <a:bodyPr wrap="square" rtlCol="0">
            <a:spAutoFit/>
          </a:bodyPr>
          <a:lstStyle/>
          <a:p>
            <a:pPr algn="ctr"/>
            <a:r>
              <a:rPr lang="en-US" sz="1600" b="1" dirty="0">
                <a:latin typeface="Segoe UI" panose="020B0502040204020203" pitchFamily="34" charset="0"/>
                <a:cs typeface="Segoe UI" panose="020B0502040204020203" pitchFamily="34" charset="0"/>
              </a:rPr>
              <a:t>EQUITY</a:t>
            </a:r>
          </a:p>
          <a:p>
            <a:pPr algn="ctr"/>
            <a:r>
              <a:rPr lang="en-US" sz="1600" b="1" dirty="0">
                <a:latin typeface="Segoe UI" panose="020B0502040204020203" pitchFamily="34" charset="0"/>
                <a:cs typeface="Segoe UI" panose="020B0502040204020203" pitchFamily="34" charset="0"/>
              </a:rPr>
              <a:t>%</a:t>
            </a:r>
          </a:p>
          <a:p>
            <a:pPr algn="ctr"/>
            <a:r>
              <a:rPr lang="en-US" sz="1600" b="1" dirty="0">
                <a:latin typeface="Segoe UI" panose="020B0502040204020203" pitchFamily="34" charset="0"/>
                <a:cs typeface="Segoe UI" panose="020B0502040204020203" pitchFamily="34" charset="0"/>
              </a:rPr>
              <a:t>$</a:t>
            </a:r>
          </a:p>
        </p:txBody>
      </p:sp>
      <p:pic>
        <p:nvPicPr>
          <p:cNvPr id="7" name="Picture 6">
            <a:extLst>
              <a:ext uri="{FF2B5EF4-FFF2-40B4-BE49-F238E27FC236}">
                <a16:creationId xmlns:a16="http://schemas.microsoft.com/office/drawing/2014/main" id="{0ECC4494-DB9B-AC72-91A8-E1B34ACF7054}"/>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spTree>
    <p:extLst>
      <p:ext uri="{BB962C8B-B14F-4D97-AF65-F5344CB8AC3E}">
        <p14:creationId xmlns:p14="http://schemas.microsoft.com/office/powerpoint/2010/main" val="3658899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DDE0-93E1-9370-CE9E-F2B306954B9B}"/>
              </a:ext>
            </a:extLst>
          </p:cNvPr>
          <p:cNvSpPr txBox="1"/>
          <p:nvPr/>
        </p:nvSpPr>
        <p:spPr>
          <a:xfrm>
            <a:off x="497397" y="448314"/>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Value Creation Plan &amp; Outcome</a:t>
            </a:r>
          </a:p>
        </p:txBody>
      </p:sp>
      <p:sp>
        <p:nvSpPr>
          <p:cNvPr id="4" name="TextBox 3">
            <a:extLst>
              <a:ext uri="{FF2B5EF4-FFF2-40B4-BE49-F238E27FC236}">
                <a16:creationId xmlns:a16="http://schemas.microsoft.com/office/drawing/2014/main" id="{0B21E903-01CA-6DCA-E2C7-51D2AD52F887}"/>
              </a:ext>
            </a:extLst>
          </p:cNvPr>
          <p:cNvSpPr txBox="1"/>
          <p:nvPr/>
        </p:nvSpPr>
        <p:spPr>
          <a:xfrm>
            <a:off x="497397"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GROWTH STRATEGY</a:t>
            </a:r>
          </a:p>
        </p:txBody>
      </p:sp>
      <p:sp>
        <p:nvSpPr>
          <p:cNvPr id="6" name="TextBox 5">
            <a:extLst>
              <a:ext uri="{FF2B5EF4-FFF2-40B4-BE49-F238E27FC236}">
                <a16:creationId xmlns:a16="http://schemas.microsoft.com/office/drawing/2014/main" id="{D3564C21-277E-42AC-96F3-0766807A3DC4}"/>
              </a:ext>
            </a:extLst>
          </p:cNvPr>
          <p:cNvSpPr txBox="1"/>
          <p:nvPr/>
        </p:nvSpPr>
        <p:spPr>
          <a:xfrm>
            <a:off x="497396" y="2320109"/>
            <a:ext cx="4089399" cy="584775"/>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Cost cuts, efficiency gains, expansion plans…</a:t>
            </a:r>
          </a:p>
        </p:txBody>
      </p:sp>
      <p:sp>
        <p:nvSpPr>
          <p:cNvPr id="5" name="TextBox 4">
            <a:extLst>
              <a:ext uri="{FF2B5EF4-FFF2-40B4-BE49-F238E27FC236}">
                <a16:creationId xmlns:a16="http://schemas.microsoft.com/office/drawing/2014/main" id="{5E5B9EA1-71C4-6448-130C-2E511324FDC1}"/>
              </a:ext>
            </a:extLst>
          </p:cNvPr>
          <p:cNvSpPr txBox="1"/>
          <p:nvPr/>
        </p:nvSpPr>
        <p:spPr>
          <a:xfrm>
            <a:off x="6584660" y="1630039"/>
            <a:ext cx="4089398" cy="369332"/>
          </a:xfrm>
          <a:prstGeom prst="rect">
            <a:avLst/>
          </a:prstGeom>
          <a:noFill/>
        </p:spPr>
        <p:txBody>
          <a:bodyPr wrap="square" rtlCol="0">
            <a:spAutoFit/>
          </a:bodyPr>
          <a:lstStyle/>
          <a:p>
            <a:pPr algn="l"/>
            <a:r>
              <a:rPr lang="en-US" b="1" dirty="0">
                <a:latin typeface="Segoe UI" panose="020B0502040204020203" pitchFamily="34" charset="0"/>
                <a:cs typeface="Segoe UI" panose="020B0502040204020203" pitchFamily="34" charset="0"/>
              </a:rPr>
              <a:t>EXIT &amp; RETURNS</a:t>
            </a:r>
          </a:p>
        </p:txBody>
      </p:sp>
      <p:sp>
        <p:nvSpPr>
          <p:cNvPr id="8" name="TextBox 7">
            <a:extLst>
              <a:ext uri="{FF2B5EF4-FFF2-40B4-BE49-F238E27FC236}">
                <a16:creationId xmlns:a16="http://schemas.microsoft.com/office/drawing/2014/main" id="{D4B2C5E1-9ED2-9D7E-1D7F-893A276780EE}"/>
              </a:ext>
            </a:extLst>
          </p:cNvPr>
          <p:cNvSpPr txBox="1"/>
          <p:nvPr/>
        </p:nvSpPr>
        <p:spPr>
          <a:xfrm>
            <a:off x="6584659" y="2320109"/>
            <a:ext cx="4089399" cy="338554"/>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How the deal ended and investor returns</a:t>
            </a:r>
          </a:p>
        </p:txBody>
      </p:sp>
      <p:cxnSp>
        <p:nvCxnSpPr>
          <p:cNvPr id="16" name="Straight Arrow Connector 15">
            <a:extLst>
              <a:ext uri="{FF2B5EF4-FFF2-40B4-BE49-F238E27FC236}">
                <a16:creationId xmlns:a16="http://schemas.microsoft.com/office/drawing/2014/main" id="{40438009-5E9B-DB41-8245-059DC1003CAA}"/>
              </a:ext>
            </a:extLst>
          </p:cNvPr>
          <p:cNvCxnSpPr>
            <a:cxnSpLocks/>
          </p:cNvCxnSpPr>
          <p:nvPr/>
        </p:nvCxnSpPr>
        <p:spPr>
          <a:xfrm>
            <a:off x="497396" y="968732"/>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DC404137-56B8-B93B-ED5B-9E1F0716AC20}"/>
              </a:ext>
            </a:extLst>
          </p:cNvPr>
          <p:cNvSpPr/>
          <p:nvPr/>
        </p:nvSpPr>
        <p:spPr>
          <a:xfrm>
            <a:off x="7324154" y="5227961"/>
            <a:ext cx="617366" cy="955302"/>
          </a:xfrm>
          <a:prstGeom prst="rect">
            <a:avLst/>
          </a:prstGeom>
          <a:solidFill>
            <a:srgbClr val="301154"/>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20" name="Rectangle 19">
            <a:extLst>
              <a:ext uri="{FF2B5EF4-FFF2-40B4-BE49-F238E27FC236}">
                <a16:creationId xmlns:a16="http://schemas.microsoft.com/office/drawing/2014/main" id="{C2A87B81-5A9A-B228-6A53-DF6E06C77D47}"/>
              </a:ext>
            </a:extLst>
          </p:cNvPr>
          <p:cNvSpPr/>
          <p:nvPr/>
        </p:nvSpPr>
        <p:spPr>
          <a:xfrm>
            <a:off x="8698326" y="4248060"/>
            <a:ext cx="617366" cy="1927003"/>
          </a:xfrm>
          <a:prstGeom prst="rect">
            <a:avLst/>
          </a:prstGeom>
          <a:solidFill>
            <a:srgbClr val="301154"/>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cxnSp>
        <p:nvCxnSpPr>
          <p:cNvPr id="22" name="Straight Arrow Connector 21">
            <a:extLst>
              <a:ext uri="{FF2B5EF4-FFF2-40B4-BE49-F238E27FC236}">
                <a16:creationId xmlns:a16="http://schemas.microsoft.com/office/drawing/2014/main" id="{0B0931B2-4A6E-5437-234E-71E56348A255}"/>
              </a:ext>
            </a:extLst>
          </p:cNvPr>
          <p:cNvCxnSpPr>
            <a:cxnSpLocks/>
          </p:cNvCxnSpPr>
          <p:nvPr/>
        </p:nvCxnSpPr>
        <p:spPr>
          <a:xfrm>
            <a:off x="6848354" y="6175063"/>
            <a:ext cx="2957975"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0445E408-22F5-C1E0-FE9C-61F48FB07A8F}"/>
              </a:ext>
            </a:extLst>
          </p:cNvPr>
          <p:cNvCxnSpPr>
            <a:cxnSpLocks/>
          </p:cNvCxnSpPr>
          <p:nvPr/>
        </p:nvCxnSpPr>
        <p:spPr>
          <a:xfrm flipV="1">
            <a:off x="7941520" y="4256260"/>
            <a:ext cx="756806" cy="955301"/>
          </a:xfrm>
          <a:prstGeom prst="straightConnector1">
            <a:avLst/>
          </a:prstGeom>
          <a:ln w="19050" cap="flat" cmpd="sng" algn="ctr">
            <a:solidFill>
              <a:srgbClr val="30115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TextBox 30">
            <a:extLst>
              <a:ext uri="{FF2B5EF4-FFF2-40B4-BE49-F238E27FC236}">
                <a16:creationId xmlns:a16="http://schemas.microsoft.com/office/drawing/2014/main" id="{70F3842E-049F-0823-91B5-ED0B49C2F76B}"/>
              </a:ext>
            </a:extLst>
          </p:cNvPr>
          <p:cNvSpPr txBox="1"/>
          <p:nvPr/>
        </p:nvSpPr>
        <p:spPr>
          <a:xfrm>
            <a:off x="7671979" y="4370696"/>
            <a:ext cx="817961" cy="338554"/>
          </a:xfrm>
          <a:prstGeom prst="rect">
            <a:avLst/>
          </a:prstGeom>
          <a:noFill/>
        </p:spPr>
        <p:txBody>
          <a:bodyPr wrap="square" rtlCol="0">
            <a:spAutoFit/>
          </a:bodyPr>
          <a:lstStyle/>
          <a:p>
            <a:pPr algn="ctr"/>
            <a:r>
              <a:rPr lang="en-US" sz="1600" dirty="0">
                <a:solidFill>
                  <a:srgbClr val="301154"/>
                </a:solidFill>
                <a:latin typeface="Segoe UI" panose="020B0502040204020203" pitchFamily="34" charset="0"/>
                <a:cs typeface="Segoe UI" panose="020B0502040204020203" pitchFamily="34" charset="0"/>
              </a:rPr>
              <a:t>2.3x</a:t>
            </a:r>
          </a:p>
        </p:txBody>
      </p:sp>
      <p:sp>
        <p:nvSpPr>
          <p:cNvPr id="33" name="TextBox 32">
            <a:extLst>
              <a:ext uri="{FF2B5EF4-FFF2-40B4-BE49-F238E27FC236}">
                <a16:creationId xmlns:a16="http://schemas.microsoft.com/office/drawing/2014/main" id="{7C24826B-3C5F-77C5-AA9E-AAE141CAE740}"/>
              </a:ext>
            </a:extLst>
          </p:cNvPr>
          <p:cNvSpPr txBox="1"/>
          <p:nvPr/>
        </p:nvSpPr>
        <p:spPr>
          <a:xfrm>
            <a:off x="7069583" y="6225611"/>
            <a:ext cx="1193463" cy="338554"/>
          </a:xfrm>
          <a:prstGeom prst="rect">
            <a:avLst/>
          </a:prstGeom>
          <a:noFill/>
        </p:spPr>
        <p:txBody>
          <a:bodyPr wrap="square" rtlCol="0">
            <a:spAutoFit/>
          </a:bodyPr>
          <a:lstStyle/>
          <a:p>
            <a:pPr algn="ctr"/>
            <a:r>
              <a:rPr lang="en-US" sz="1600" dirty="0">
                <a:solidFill>
                  <a:srgbClr val="301154"/>
                </a:solidFill>
                <a:latin typeface="Segoe UI" panose="020B0502040204020203" pitchFamily="34" charset="0"/>
                <a:cs typeface="Segoe UI" panose="020B0502040204020203" pitchFamily="34" charset="0"/>
              </a:rPr>
              <a:t>Year 0</a:t>
            </a:r>
          </a:p>
        </p:txBody>
      </p:sp>
      <p:sp>
        <p:nvSpPr>
          <p:cNvPr id="35" name="TextBox 34">
            <a:extLst>
              <a:ext uri="{FF2B5EF4-FFF2-40B4-BE49-F238E27FC236}">
                <a16:creationId xmlns:a16="http://schemas.microsoft.com/office/drawing/2014/main" id="{32133723-40AB-5256-945C-0A9730791875}"/>
              </a:ext>
            </a:extLst>
          </p:cNvPr>
          <p:cNvSpPr txBox="1"/>
          <p:nvPr/>
        </p:nvSpPr>
        <p:spPr>
          <a:xfrm>
            <a:off x="8339372" y="6224383"/>
            <a:ext cx="1335273" cy="338554"/>
          </a:xfrm>
          <a:prstGeom prst="rect">
            <a:avLst/>
          </a:prstGeom>
          <a:noFill/>
        </p:spPr>
        <p:txBody>
          <a:bodyPr wrap="square" rtlCol="0">
            <a:spAutoFit/>
          </a:bodyPr>
          <a:lstStyle/>
          <a:p>
            <a:pPr algn="ctr"/>
            <a:r>
              <a:rPr lang="en-US" sz="1600" dirty="0">
                <a:solidFill>
                  <a:srgbClr val="301154"/>
                </a:solidFill>
                <a:latin typeface="Segoe UI" panose="020B0502040204020203" pitchFamily="34" charset="0"/>
                <a:cs typeface="Segoe UI" panose="020B0502040204020203" pitchFamily="34" charset="0"/>
              </a:rPr>
              <a:t>Year n</a:t>
            </a:r>
          </a:p>
        </p:txBody>
      </p:sp>
      <p:sp>
        <p:nvSpPr>
          <p:cNvPr id="37" name="TextBox 36">
            <a:extLst>
              <a:ext uri="{FF2B5EF4-FFF2-40B4-BE49-F238E27FC236}">
                <a16:creationId xmlns:a16="http://schemas.microsoft.com/office/drawing/2014/main" id="{3CC97F00-E115-F30C-21E6-CD001648FFC7}"/>
              </a:ext>
            </a:extLst>
          </p:cNvPr>
          <p:cNvSpPr txBox="1"/>
          <p:nvPr/>
        </p:nvSpPr>
        <p:spPr>
          <a:xfrm>
            <a:off x="9315692" y="5530899"/>
            <a:ext cx="2984976" cy="584775"/>
          </a:xfrm>
          <a:prstGeom prst="rect">
            <a:avLst/>
          </a:prstGeom>
          <a:noFill/>
        </p:spPr>
        <p:txBody>
          <a:bodyPr wrap="square" rtlCol="0">
            <a:spAutoFit/>
          </a:bodyPr>
          <a:lstStyle/>
          <a:p>
            <a:r>
              <a:rPr lang="en-US" sz="1600" i="1" dirty="0">
                <a:solidFill>
                  <a:srgbClr val="FF0000"/>
                </a:solidFill>
                <a:latin typeface="Segoe UI" panose="020B0502040204020203" pitchFamily="34" charset="0"/>
                <a:cs typeface="Segoe UI" panose="020B0502040204020203" pitchFamily="34" charset="0"/>
              </a:rPr>
              <a:t>Suggested chart – replace or adapt as you see fit</a:t>
            </a:r>
          </a:p>
        </p:txBody>
      </p:sp>
      <p:pic>
        <p:nvPicPr>
          <p:cNvPr id="7" name="Picture 6">
            <a:extLst>
              <a:ext uri="{FF2B5EF4-FFF2-40B4-BE49-F238E27FC236}">
                <a16:creationId xmlns:a16="http://schemas.microsoft.com/office/drawing/2014/main" id="{CBC581FE-04EE-B850-5648-DA75A00EE47F}"/>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spTree>
    <p:extLst>
      <p:ext uri="{BB962C8B-B14F-4D97-AF65-F5344CB8AC3E}">
        <p14:creationId xmlns:p14="http://schemas.microsoft.com/office/powerpoint/2010/main" val="2589750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DDE0-93E1-9370-CE9E-F2B306954B9B}"/>
              </a:ext>
            </a:extLst>
          </p:cNvPr>
          <p:cNvSpPr txBox="1"/>
          <p:nvPr/>
        </p:nvSpPr>
        <p:spPr>
          <a:xfrm>
            <a:off x="497397" y="448314"/>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Why PE/VC</a:t>
            </a:r>
          </a:p>
        </p:txBody>
      </p:sp>
      <p:sp>
        <p:nvSpPr>
          <p:cNvPr id="6" name="TextBox 5">
            <a:extLst>
              <a:ext uri="{FF2B5EF4-FFF2-40B4-BE49-F238E27FC236}">
                <a16:creationId xmlns:a16="http://schemas.microsoft.com/office/drawing/2014/main" id="{D3564C21-277E-42AC-96F3-0766807A3DC4}"/>
              </a:ext>
            </a:extLst>
          </p:cNvPr>
          <p:cNvSpPr txBox="1"/>
          <p:nvPr/>
        </p:nvSpPr>
        <p:spPr>
          <a:xfrm>
            <a:off x="497396" y="1294579"/>
            <a:ext cx="10732078" cy="338554"/>
          </a:xfrm>
          <a:prstGeom prst="rect">
            <a:avLst/>
          </a:prstGeom>
          <a:noFill/>
        </p:spPr>
        <p:txBody>
          <a:bodyPr wrap="square" rtlCol="0">
            <a:spAutoFit/>
          </a:bodyPr>
          <a:lstStyle/>
          <a:p>
            <a:pPr algn="l"/>
            <a:r>
              <a:rPr lang="en-US" sz="1600" dirty="0">
                <a:latin typeface="Segoe UI" panose="020B0502040204020203" pitchFamily="34" charset="0"/>
                <a:cs typeface="Segoe UI" panose="020B0502040204020203" pitchFamily="34" charset="0"/>
              </a:rPr>
              <a:t>Tell us why do you want to be part of the Comillas PE&amp;VC Club and what do you hope to contribute or gain! </a:t>
            </a:r>
          </a:p>
        </p:txBody>
      </p:sp>
      <p:cxnSp>
        <p:nvCxnSpPr>
          <p:cNvPr id="16" name="Straight Arrow Connector 15">
            <a:extLst>
              <a:ext uri="{FF2B5EF4-FFF2-40B4-BE49-F238E27FC236}">
                <a16:creationId xmlns:a16="http://schemas.microsoft.com/office/drawing/2014/main" id="{40438009-5E9B-DB41-8245-059DC1003CAA}"/>
              </a:ext>
            </a:extLst>
          </p:cNvPr>
          <p:cNvCxnSpPr>
            <a:cxnSpLocks/>
          </p:cNvCxnSpPr>
          <p:nvPr/>
        </p:nvCxnSpPr>
        <p:spPr>
          <a:xfrm>
            <a:off x="497396" y="968732"/>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CBC581FE-04EE-B850-5648-DA75A00EE47F}"/>
              </a:ext>
            </a:extLst>
          </p:cNvPr>
          <p:cNvPicPr>
            <a:picLocks noChangeAspect="1"/>
          </p:cNvPicPr>
          <p:nvPr/>
        </p:nvPicPr>
        <p:blipFill>
          <a:blip r:embed="rId2">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spTree>
    <p:extLst>
      <p:ext uri="{BB962C8B-B14F-4D97-AF65-F5344CB8AC3E}">
        <p14:creationId xmlns:p14="http://schemas.microsoft.com/office/powerpoint/2010/main" val="2015933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FFC246-57A1-1B28-4607-8DDFD0D0BD22}"/>
              </a:ext>
            </a:extLst>
          </p:cNvPr>
          <p:cNvSpPr txBox="1"/>
          <p:nvPr/>
        </p:nvSpPr>
        <p:spPr>
          <a:xfrm>
            <a:off x="497393" y="1720228"/>
            <a:ext cx="10944933" cy="492443"/>
          </a:xfrm>
          <a:prstGeom prst="rect">
            <a:avLst/>
          </a:prstGeom>
          <a:noFill/>
        </p:spPr>
        <p:txBody>
          <a:bodyPr wrap="square" rtlCol="0">
            <a:spAutoFit/>
          </a:bodyPr>
          <a:lstStyle/>
          <a:p>
            <a:pPr algn="l"/>
            <a:r>
              <a:rPr lang="en-US" sz="2600" dirty="0">
                <a:latin typeface="Garamond" panose="02020404030301010803" pitchFamily="18" charset="0"/>
                <a:cs typeface="Poppins" pitchFamily="2" charset="77"/>
              </a:rPr>
              <a:t>Comillas Private Equity &amp; Venture Capital Club</a:t>
            </a:r>
          </a:p>
        </p:txBody>
      </p:sp>
      <p:sp>
        <p:nvSpPr>
          <p:cNvPr id="7" name="TextBox 6">
            <a:extLst>
              <a:ext uri="{FF2B5EF4-FFF2-40B4-BE49-F238E27FC236}">
                <a16:creationId xmlns:a16="http://schemas.microsoft.com/office/drawing/2014/main" id="{8C50F0CC-683B-C055-CEA6-20F52786AEA1}"/>
              </a:ext>
            </a:extLst>
          </p:cNvPr>
          <p:cNvSpPr txBox="1"/>
          <p:nvPr/>
        </p:nvSpPr>
        <p:spPr>
          <a:xfrm>
            <a:off x="497393" y="2469653"/>
            <a:ext cx="10944933" cy="1400383"/>
          </a:xfrm>
          <a:prstGeom prst="rect">
            <a:avLst/>
          </a:prstGeom>
          <a:noFill/>
        </p:spPr>
        <p:txBody>
          <a:bodyPr wrap="square" rtlCol="0">
            <a:spAutoFit/>
          </a:bodyPr>
          <a:lstStyle/>
          <a:p>
            <a:pPr algn="l"/>
            <a:r>
              <a:rPr lang="en-US" sz="1700" dirty="0">
                <a:latin typeface="Segoe UI" panose="020B0502040204020203" pitchFamily="34" charset="0"/>
                <a:cs typeface="Segoe UI" panose="020B0502040204020203" pitchFamily="34" charset="0"/>
              </a:rPr>
              <a:t>We look forward to reading your applications!</a:t>
            </a:r>
          </a:p>
          <a:p>
            <a:pPr algn="l"/>
            <a:r>
              <a:rPr lang="en-US" sz="1700" dirty="0">
                <a:latin typeface="Segoe UI" panose="020B0502040204020203" pitchFamily="34" charset="0"/>
                <a:cs typeface="Segoe UI" panose="020B0502040204020203" pitchFamily="34" charset="0"/>
              </a:rPr>
              <a:t>Contact us if you need any guidance at any stage of the process – </a:t>
            </a:r>
            <a:r>
              <a:rPr lang="en-US" sz="1700" u="sng" dirty="0" err="1">
                <a:latin typeface="Segoe UI" panose="020B0502040204020203" pitchFamily="34" charset="0"/>
                <a:cs typeface="Segoe UI" panose="020B0502040204020203" pitchFamily="34" charset="0"/>
                <a:hlinkClick r:id="rId2"/>
              </a:rPr>
              <a:t>comillaspevcclub</a:t>
            </a:r>
            <a:r>
              <a:rPr lang="en-US" sz="1700" u="sng" dirty="0">
                <a:latin typeface="Segoe UI" panose="020B0502040204020203" pitchFamily="34" charset="0"/>
                <a:cs typeface="Segoe UI" panose="020B0502040204020203" pitchFamily="34" charset="0"/>
                <a:hlinkClick r:id="rId2"/>
              </a:rPr>
              <a:t>@comillas.edu</a:t>
            </a:r>
            <a:endParaRPr lang="en-US" sz="1700" u="sng" dirty="0">
              <a:latin typeface="Segoe UI" panose="020B0502040204020203" pitchFamily="34" charset="0"/>
              <a:cs typeface="Segoe UI" panose="020B0502040204020203" pitchFamily="34" charset="0"/>
            </a:endParaRPr>
          </a:p>
          <a:p>
            <a:pPr algn="l"/>
            <a:endParaRPr lang="en-US" sz="1700" dirty="0">
              <a:latin typeface="Segoe UI" panose="020B0502040204020203" pitchFamily="34" charset="0"/>
              <a:cs typeface="Segoe UI" panose="020B0502040204020203" pitchFamily="34" charset="0"/>
            </a:endParaRPr>
          </a:p>
          <a:p>
            <a:pPr algn="l"/>
            <a:r>
              <a:rPr lang="en-US" sz="1700" dirty="0">
                <a:latin typeface="Segoe UI" panose="020B0502040204020203" pitchFamily="34" charset="0"/>
                <a:cs typeface="Segoe UI" panose="020B0502040204020203" pitchFamily="34" charset="0"/>
              </a:rPr>
              <a:t>Linkedin: </a:t>
            </a:r>
            <a:r>
              <a:rPr lang="en-US" sz="1700" dirty="0">
                <a:latin typeface="Segoe UI" panose="020B0502040204020203" pitchFamily="34" charset="0"/>
                <a:cs typeface="Segoe UI" panose="020B0502040204020203" pitchFamily="34" charset="0"/>
                <a:hlinkClick r:id="rId3"/>
              </a:rPr>
              <a:t>www.linkedin.com/company/</a:t>
            </a:r>
            <a:r>
              <a:rPr lang="en-US" sz="1700" dirty="0" err="1">
                <a:latin typeface="Segoe UI" panose="020B0502040204020203" pitchFamily="34" charset="0"/>
                <a:cs typeface="Segoe UI" panose="020B0502040204020203" pitchFamily="34" charset="0"/>
                <a:hlinkClick r:id="rId3"/>
              </a:rPr>
              <a:t>comillas-pe-vc-club</a:t>
            </a:r>
            <a:r>
              <a:rPr lang="en-US" sz="1700" dirty="0">
                <a:latin typeface="Segoe UI" panose="020B0502040204020203" pitchFamily="34" charset="0"/>
                <a:cs typeface="Segoe UI" panose="020B0502040204020203" pitchFamily="34" charset="0"/>
                <a:hlinkClick r:id="rId3"/>
              </a:rPr>
              <a:t>/</a:t>
            </a:r>
            <a:r>
              <a:rPr lang="en-US" sz="1700" dirty="0">
                <a:latin typeface="Segoe UI" panose="020B0502040204020203" pitchFamily="34" charset="0"/>
                <a:cs typeface="Segoe UI" panose="020B0502040204020203" pitchFamily="34" charset="0"/>
              </a:rPr>
              <a:t> </a:t>
            </a:r>
          </a:p>
          <a:p>
            <a:pPr algn="l"/>
            <a:r>
              <a:rPr lang="en-US" sz="1700" dirty="0">
                <a:latin typeface="Segoe UI" panose="020B0502040204020203" pitchFamily="34" charset="0"/>
                <a:cs typeface="Segoe UI" panose="020B0502040204020203" pitchFamily="34" charset="0"/>
              </a:rPr>
              <a:t>Website: </a:t>
            </a:r>
            <a:r>
              <a:rPr lang="en-US" sz="1700" dirty="0">
                <a:latin typeface="Segoe UI" panose="020B0502040204020203" pitchFamily="34" charset="0"/>
                <a:cs typeface="Segoe UI" panose="020B0502040204020203" pitchFamily="34" charset="0"/>
                <a:hlinkClick r:id="rId4"/>
              </a:rPr>
              <a:t>https://</a:t>
            </a:r>
            <a:r>
              <a:rPr lang="en-US" sz="1700" dirty="0" err="1">
                <a:latin typeface="Segoe UI" panose="020B0502040204020203" pitchFamily="34" charset="0"/>
                <a:cs typeface="Segoe UI" panose="020B0502040204020203" pitchFamily="34" charset="0"/>
                <a:hlinkClick r:id="rId4"/>
              </a:rPr>
              <a:t>www.comillaspevcclub</a:t>
            </a:r>
            <a:r>
              <a:rPr lang="en-US" sz="1700" err="1">
                <a:latin typeface="Segoe UI" panose="020B0502040204020203" pitchFamily="34" charset="0"/>
                <a:cs typeface="Segoe UI" panose="020B0502040204020203" pitchFamily="34" charset="0"/>
                <a:hlinkClick r:id="rId4"/>
              </a:rPr>
              <a:t>.</a:t>
            </a:r>
            <a:r>
              <a:rPr lang="en-US" sz="1700">
                <a:latin typeface="Segoe UI" panose="020B0502040204020203" pitchFamily="34" charset="0"/>
                <a:cs typeface="Segoe UI" panose="020B0502040204020203" pitchFamily="34" charset="0"/>
                <a:hlinkClick r:id="rId4"/>
              </a:rPr>
              <a:t>es</a:t>
            </a:r>
            <a:endParaRPr lang="en-US" sz="1700" b="1"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2A578EA5-30D1-F568-5B5F-DA4CD4EA52B3}"/>
              </a:ext>
            </a:extLst>
          </p:cNvPr>
          <p:cNvSpPr txBox="1"/>
          <p:nvPr/>
        </p:nvSpPr>
        <p:spPr>
          <a:xfrm>
            <a:off x="497394" y="5983733"/>
            <a:ext cx="10944933" cy="600164"/>
          </a:xfrm>
          <a:prstGeom prst="rect">
            <a:avLst/>
          </a:prstGeom>
          <a:noFill/>
        </p:spPr>
        <p:txBody>
          <a:bodyPr wrap="square" rtlCol="0">
            <a:spAutoFit/>
          </a:bodyPr>
          <a:lstStyle/>
          <a:p>
            <a:pPr algn="l"/>
            <a:r>
              <a:rPr lang="en-US" sz="1100" dirty="0">
                <a:latin typeface="Segoe UI" panose="020B0502040204020203" pitchFamily="34" charset="0"/>
                <a:cs typeface="Segoe UI" panose="020B0502040204020203" pitchFamily="34" charset="0"/>
              </a:rPr>
              <a:t>This template has been developed by the Comillas Private Equity &amp; Venture Capital Club as an independent educational initiative led by students. While it has been developed within the academic environment of Universidad Pontificia Comillas Madrid, the institution has not participated in the design, supervision or validation of this content or project. </a:t>
            </a:r>
            <a:endParaRPr lang="en-US" sz="1100" b="1" dirty="0">
              <a:latin typeface="Segoe UI" panose="020B0502040204020203" pitchFamily="34" charset="0"/>
              <a:cs typeface="Segoe UI" panose="020B0502040204020203" pitchFamily="34" charset="0"/>
            </a:endParaRPr>
          </a:p>
        </p:txBody>
      </p:sp>
      <p:cxnSp>
        <p:nvCxnSpPr>
          <p:cNvPr id="11" name="Straight Arrow Connector 10">
            <a:extLst>
              <a:ext uri="{FF2B5EF4-FFF2-40B4-BE49-F238E27FC236}">
                <a16:creationId xmlns:a16="http://schemas.microsoft.com/office/drawing/2014/main" id="{B8B18967-B9AC-C686-F6DD-DA118ACD280F}"/>
              </a:ext>
            </a:extLst>
          </p:cNvPr>
          <p:cNvCxnSpPr>
            <a:cxnSpLocks/>
          </p:cNvCxnSpPr>
          <p:nvPr/>
        </p:nvCxnSpPr>
        <p:spPr>
          <a:xfrm>
            <a:off x="497392" y="2240646"/>
            <a:ext cx="9921536" cy="0"/>
          </a:xfrm>
          <a:prstGeom prst="straightConnector1">
            <a:avLst/>
          </a:prstGeom>
          <a:ln>
            <a:solidFill>
              <a:srgbClr val="301154"/>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C804CF44-2120-9285-8F73-FC02BF163209}"/>
              </a:ext>
            </a:extLst>
          </p:cNvPr>
          <p:cNvPicPr>
            <a:picLocks noChangeAspect="1"/>
          </p:cNvPicPr>
          <p:nvPr/>
        </p:nvPicPr>
        <p:blipFill>
          <a:blip r:embed="rId5">
            <a:extLst>
              <a:ext uri="{28A0092B-C50C-407E-A947-70E740481C1C}">
                <a14:useLocalDpi xmlns:a14="http://schemas.microsoft.com/office/drawing/2010/main" val="0"/>
              </a:ext>
            </a:extLst>
          </a:blip>
          <a:srcRect l="32829" t="19109" r="23902" b="18644"/>
          <a:stretch>
            <a:fillRect/>
          </a:stretch>
        </p:blipFill>
        <p:spPr>
          <a:xfrm>
            <a:off x="11474130" y="130610"/>
            <a:ext cx="609365" cy="609196"/>
          </a:xfrm>
          <a:prstGeom prst="rect">
            <a:avLst/>
          </a:prstGeom>
        </p:spPr>
      </p:pic>
    </p:spTree>
    <p:extLst>
      <p:ext uri="{BB962C8B-B14F-4D97-AF65-F5344CB8AC3E}">
        <p14:creationId xmlns:p14="http://schemas.microsoft.com/office/powerpoint/2010/main" val="164168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cd2701c-aa9b-4d12-ba20-f3e3b83070c1}" enabled="0" method="" siteId="{bcd2701c-aa9b-4d12-ba20-f3e3b83070c1}" removed="1"/>
</clbl:labelList>
</file>

<file path=docProps/app.xml><?xml version="1.0" encoding="utf-8"?>
<Properties xmlns="http://schemas.openxmlformats.org/officeDocument/2006/extended-properties" xmlns:vt="http://schemas.openxmlformats.org/officeDocument/2006/docPropsVTypes">
  <TotalTime>0</TotalTime>
  <Words>493</Words>
  <Application>Microsoft Macintosh PowerPoint</Application>
  <PresentationFormat>Widescreen</PresentationFormat>
  <Paragraphs>76</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Garamond</vt:lpstr>
      <vt:lpstr>Segoe UI</vt:lpstr>
      <vt:lpstr>Office Theme</vt:lpstr>
      <vt:lpstr>Title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Enrique Vela Manchón</dc:creator>
  <cp:lastModifiedBy>Enrique Vela</cp:lastModifiedBy>
  <cp:revision>9</cp:revision>
  <dcterms:created xsi:type="dcterms:W3CDTF">2025-08-20T23:04:50Z</dcterms:created>
  <dcterms:modified xsi:type="dcterms:W3CDTF">2026-08-19T21:17:48Z</dcterms:modified>
</cp:coreProperties>
</file>